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3" r:id="rId8"/>
    <p:sldId id="264" r:id="rId9"/>
    <p:sldId id="265" r:id="rId10"/>
    <p:sldId id="274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6" r:id="rId21"/>
    <p:sldId id="278" r:id="rId22"/>
    <p:sldId id="279" r:id="rId23"/>
    <p:sldId id="277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cat>
            <c:numRef>
              <c:f>Лист1!$A$2:$A$4</c:f>
              <c:numCache>
                <c:formatCode>0.00%</c:formatCode>
                <c:ptCount val="3"/>
                <c:pt idx="0">
                  <c:v>0.77500000000000013</c:v>
                </c:pt>
                <c:pt idx="1">
                  <c:v>4.0000000000000036E-3</c:v>
                </c:pt>
                <c:pt idx="2">
                  <c:v>0.22100000000000009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77.5</c:v>
                </c:pt>
                <c:pt idx="1">
                  <c:v>0.4</c:v>
                </c:pt>
                <c:pt idx="2">
                  <c:v>22.1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cat>
            <c:numRef>
              <c:f>Лист1!$A$2:$A$4</c:f>
              <c:numCache>
                <c:formatCode>0.00%</c:formatCode>
                <c:ptCount val="3"/>
                <c:pt idx="0">
                  <c:v>0.54400000000000004</c:v>
                </c:pt>
                <c:pt idx="1">
                  <c:v>2.0000000000000018E-3</c:v>
                </c:pt>
                <c:pt idx="2">
                  <c:v>0.45400000000000001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54.4</c:v>
                </c:pt>
                <c:pt idx="1">
                  <c:v>0.2</c:v>
                </c:pt>
                <c:pt idx="2">
                  <c:v>45.4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cat>
            <c:numRef>
              <c:f>Лист1!$A$2:$A$4</c:f>
              <c:numCache>
                <c:formatCode>0.00%</c:formatCode>
                <c:ptCount val="3"/>
                <c:pt idx="0">
                  <c:v>0.78</c:v>
                </c:pt>
                <c:pt idx="1">
                  <c:v>4.0000000000000036E-3</c:v>
                </c:pt>
                <c:pt idx="2">
                  <c:v>0.21600000000000011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0.4</c:v>
                </c:pt>
                <c:pt idx="2">
                  <c:v>21.6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FB2C-03A5-4B2A-942A-810C345CB99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14356"/>
            <a:ext cx="5143536" cy="50006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Бюджет для граждан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Byudzhet-kartin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071678"/>
            <a:ext cx="4143404" cy="27622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1714488"/>
            <a:ext cx="30003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ешени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 Собрания депутатов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Большекрепинского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Большекрепинского  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Родионово-Несветайского района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плановый период 20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 годов»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 smtClean="0">
                <a:cs typeface="Arial" charset="0"/>
              </a:rPr>
              <a:t/>
            </a:r>
            <a:br>
              <a:rPr lang="ru-RU" altLang="ru-RU" sz="1600" dirty="0" smtClean="0">
                <a:cs typeface="Arial" charset="0"/>
              </a:rPr>
            </a:br>
            <a:r>
              <a:rPr lang="ru-RU" altLang="ru-RU" sz="1600" b="1" kern="0" dirty="0" smtClean="0">
                <a:latin typeface="Arial" charset="0"/>
              </a:rPr>
              <a:t>Основные доходные источники бюджета Большекрепинского сельского поселения</a:t>
            </a:r>
            <a:br>
              <a:rPr lang="ru-RU" altLang="ru-RU" sz="1600" b="1" kern="0" dirty="0" smtClean="0">
                <a:latin typeface="Arial" charset="0"/>
              </a:rPr>
            </a:br>
            <a:r>
              <a:rPr lang="ru-RU" altLang="ru-RU" sz="1600" b="1" kern="0" dirty="0" smtClean="0">
                <a:latin typeface="Arial" charset="0"/>
              </a:rPr>
              <a:t>  в 2019-2021 годах</a:t>
            </a:r>
            <a:br>
              <a:rPr lang="ru-RU" altLang="ru-RU" sz="1600" b="1" kern="0" dirty="0" smtClean="0">
                <a:latin typeface="Arial" charset="0"/>
              </a:rPr>
            </a:br>
            <a:endParaRPr lang="ru-RU" sz="1600" dirty="0"/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15206" y="714356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 dirty="0">
                <a:cs typeface="Arial" charset="0"/>
              </a:rPr>
              <a:t>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8"/>
          <a:ext cx="8643996" cy="562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738"/>
                <a:gridCol w="2725580"/>
                <a:gridCol w="856612"/>
                <a:gridCol w="934487"/>
                <a:gridCol w="856613"/>
                <a:gridCol w="856611"/>
                <a:gridCol w="778739"/>
                <a:gridCol w="856616"/>
              </a:tblGrid>
              <a:tr h="5286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7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14234,4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10154,2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7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03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1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3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86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61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68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Гос.пошлина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1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2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711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851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700" b="1" kern="0" dirty="0"/>
              <a:t>Структура доходов бюджета </a:t>
            </a:r>
            <a:r>
              <a:rPr lang="ru-RU" altLang="ru-RU" sz="2700" b="1" kern="0" dirty="0" smtClean="0"/>
              <a:t>Большекрепинского</a:t>
            </a:r>
            <a:r>
              <a:rPr lang="ru-RU" altLang="ru-RU" sz="2700" b="1" kern="0" dirty="0"/>
              <a:t/>
            </a:r>
            <a:br>
              <a:rPr lang="ru-RU" altLang="ru-RU" sz="2700" b="1" kern="0" dirty="0"/>
            </a:br>
            <a:r>
              <a:rPr lang="ru-RU" altLang="ru-RU" sz="2700" b="1" kern="0" dirty="0"/>
              <a:t> сельского поселения </a:t>
            </a:r>
            <a:br>
              <a:rPr lang="ru-RU" altLang="ru-RU" sz="2700" b="1" kern="0" dirty="0"/>
            </a:br>
            <a:r>
              <a:rPr lang="ru-RU" altLang="ru-RU" sz="2700" b="1" kern="0" dirty="0"/>
              <a:t>в 2019-2021 годах</a:t>
            </a:r>
            <a:r>
              <a:rPr lang="ru-RU" altLang="ru-RU" b="1" kern="0" dirty="0"/>
              <a:t/>
            </a:r>
            <a:br>
              <a:rPr lang="ru-RU" altLang="ru-RU" b="1" kern="0" dirty="0"/>
            </a:br>
            <a:endParaRPr lang="ru-RU" dirty="0"/>
          </a:p>
        </p:txBody>
      </p:sp>
      <p:pic>
        <p:nvPicPr>
          <p:cNvPr id="11" name="Диаграмма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6000792" cy="8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2857488" y="2857496"/>
          <a:ext cx="328614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720" y="1285860"/>
          <a:ext cx="314327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572132" y="1285860"/>
          <a:ext cx="3214743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Большекрепинского сельского поселения</a:t>
            </a:r>
            <a:endParaRPr lang="ru-RU" sz="2400" dirty="0"/>
          </a:p>
        </p:txBody>
      </p:sp>
      <p:graphicFrame>
        <p:nvGraphicFramePr>
          <p:cNvPr id="5" name="Group 2902"/>
          <p:cNvGraphicFramePr>
            <a:graphicFrameLocks/>
          </p:cNvGraphicFramePr>
          <p:nvPr/>
        </p:nvGraphicFramePr>
        <p:xfrm>
          <a:off x="285720" y="1500175"/>
          <a:ext cx="8643997" cy="5164609"/>
        </p:xfrm>
        <a:graphic>
          <a:graphicData uri="http://schemas.openxmlformats.org/drawingml/2006/table">
            <a:tbl>
              <a:tblPr/>
              <a:tblGrid>
                <a:gridCol w="714380"/>
                <a:gridCol w="3127941"/>
                <a:gridCol w="812766"/>
                <a:gridCol w="811138"/>
                <a:gridCol w="517956"/>
                <a:gridCol w="812767"/>
                <a:gridCol w="516326"/>
                <a:gridCol w="812767"/>
                <a:gridCol w="517956"/>
              </a:tblGrid>
              <a:tr h="29734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12653,6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14614,6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10548,7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10691,1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4792,1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авоохранительная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1163,1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1246,2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5621,4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5908,1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4128,5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4095,1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6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Общий объем расходов на 2019 год определен в 14614,6 тыс. рублей, что на 15,5  процента выше первоначальных показателей бюджета 2018 года. Общий объем расходов на 2020 год и 2021 год составляет 10548,7  тыс. рублей и 10691,1  тыс. рублей соответственно.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2019-2021 годах и с учетом основных направлений бюджетной и налоговой политики Большекрепинского сельского поселения  на 2019-2021 годы.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Денежное содержание муниципальных служащих рассчитано с учетом роста фонда оплаты труда  года без учета его дальнейшего повышения в 2019 – 2021 годах.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проект бюджета в соответствии с лимитами потребления топливно-энергетических и иных коммунальных ресурсов.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Большекрепинского сельского поселения предусмотрено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2019 году 14079, 0 тыс. рублей, в 2020 году 10057,2 тыс. рублей, в 2021 году 9392,9 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476250"/>
          <a:ext cx="8463021" cy="6024581"/>
        </p:xfrm>
        <a:graphic>
          <a:graphicData uri="http://schemas.openxmlformats.org/drawingml/2006/table">
            <a:tbl>
              <a:tblPr/>
              <a:tblGrid>
                <a:gridCol w="4494766"/>
                <a:gridCol w="1284831"/>
                <a:gridCol w="1396919"/>
                <a:gridCol w="1286505"/>
              </a:tblGrid>
              <a:tr h="741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14079,0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10057,2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9392,9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Социальная поддержка граждан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 Обеспечение первичных мер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 Развитие культуры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5908,1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4128,5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4095,1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  Благоустройство территории поселения,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2331,1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561,7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  Развитие физической культуры и 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Развитие транспортной системы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1177,3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Управление муниципальными финансами  и создание условий для их эффективного управления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4538,3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4151,7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3702,5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643998" cy="14287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Большекрепинского сельского поселения «Социальная поддержка граждан»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286808" cy="24288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Цели муниципальной программы: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повышение качества жизни отдельных категорий населения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Задачи муниципальной программы: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выполнение обязательств государства по социальной поддержке отдельным категориям населения</a:t>
            </a:r>
          </a:p>
          <a:p>
            <a:endParaRPr lang="ru-RU" dirty="0"/>
          </a:p>
        </p:txBody>
      </p:sp>
      <p:pic>
        <p:nvPicPr>
          <p:cNvPr id="5" name="Рисунок 4" descr="600_3_71454_n10928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92906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911140"/>
            <a:ext cx="2643206" cy="2608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БОЛЬШЕКРЕПИНСКОГО СЕЛЬСКОГО ПОСЕЛЕНИЯ</a:t>
            </a:r>
            <a:br>
              <a:rPr lang="ru-RU" sz="2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6000792" cy="507209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задачами муниципальной программы «Обеспечение общественного порядка и противодействие преступности» являются: </a:t>
            </a:r>
          </a:p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благоприятной и максимально безопасной для населения обстановки в жилом секторе, на улицах и в других общественных местах поселения;</a:t>
            </a:r>
          </a:p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возможности возникновения чрезвычайных ситуаций природного, техногенного, экологического и санитарно-эпидемиологического характера;</a:t>
            </a:r>
          </a:p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гражданской солидарности и интернационализма, противодействие любым проявлениям экстремизма и ксенофобии;</a:t>
            </a:r>
          </a:p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антитеррористической защищенности населения;</a:t>
            </a:r>
          </a:p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спроса на наркотики и ограничение их доступности;</a:t>
            </a:r>
          </a:p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коррупционных проявлений на территории Большекрепинского сельского поселения;</a:t>
            </a:r>
          </a:p>
          <a:p>
            <a:pPr algn="just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гармонизация межнациональных отношений.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000636"/>
            <a:ext cx="2560218" cy="1666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857364"/>
            <a:ext cx="2275116" cy="228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Уважаемые жители Большекрепинского сельского поселения!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4720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Эффективное, ответственное и прозрачное управление муниципальными финансами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2019-2021 годы является обеспечение прозрачности и открытости бюджетного процесса.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Родионово-Несветайского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20002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Муниципальная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программа Большекрепинского сельского поселения «Обеспечение первичных мер пожарной безопасности и безопасности людей на водных объектах»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292895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задачами муниципальной программы 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: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противопожарным оборудованием и совершенствование противопожарной защиты объектов социальной сферы;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и реализация мероприятий, направленных на соблюдение правил пожарной безопасности населением и работниками учреждений социальной сферы;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объема знаний и навыков в области пожарной безопасности руководителей, должностных лиц и специалистов;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работы по предупреждению и пресечению нарушений требований пожарной безопасности и правил поведения на воде;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благоприятных условий для работы добровольной пожарной дружины; </a:t>
            </a:r>
          </a:p>
          <a:p>
            <a:endParaRPr lang="ru-RU" dirty="0"/>
          </a:p>
        </p:txBody>
      </p:sp>
      <p:pic>
        <p:nvPicPr>
          <p:cNvPr id="5" name="Рисунок 4" descr="193200-8fcf45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857760"/>
            <a:ext cx="3174990" cy="1785932"/>
          </a:xfrm>
          <a:prstGeom prst="rect">
            <a:avLst/>
          </a:prstGeom>
        </p:spPr>
      </p:pic>
      <p:pic>
        <p:nvPicPr>
          <p:cNvPr id="6" name="Рисунок 5" descr="0_news_53314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786322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25767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5043494" cy="49006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Основными целями и задачами муниципальной программы являются:</a:t>
            </a:r>
          </a:p>
          <a:p>
            <a:pPr algn="ctr" fontAlgn="t"/>
            <a:r>
              <a:rPr lang="ru-RU" sz="2400" dirty="0" smtClean="0"/>
              <a:t>обеспечение доступа граждан к культурным ценностям и участию в культурной жизни, реализация творческого потенциала населения Большекрепинского сельского поселения; </a:t>
            </a:r>
          </a:p>
          <a:p>
            <a:pPr algn="ctr" fontAlgn="t"/>
            <a:r>
              <a:rPr lang="ru-RU" sz="2400" dirty="0" smtClean="0"/>
              <a:t> </a:t>
            </a:r>
            <a:r>
              <a:rPr lang="ru-RU" sz="2400" dirty="0" err="1" smtClean="0"/>
              <a:t>культурно-досуговой</a:t>
            </a:r>
            <a:r>
              <a:rPr lang="ru-RU" sz="2400" dirty="0" smtClean="0"/>
              <a:t> деятельности;</a:t>
            </a:r>
          </a:p>
          <a:p>
            <a:pPr algn="ctr" fontAlgn="t"/>
            <a:r>
              <a:rPr lang="ru-RU" sz="2400" dirty="0" smtClean="0"/>
              <a:t>улучшение материально-технической базы учреждений культуры;</a:t>
            </a:r>
          </a:p>
          <a:p>
            <a:pPr algn="ctr" fontAlgn="t"/>
            <a:r>
              <a:rPr lang="ru-RU" sz="2400" dirty="0" smtClean="0"/>
              <a:t> выявление и поддержка талантливых детей и молодежи.</a:t>
            </a:r>
          </a:p>
          <a:p>
            <a:pPr algn="ctr" fontAlgn="t"/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14554"/>
            <a:ext cx="3143272" cy="2091706"/>
          </a:xfrm>
          <a:prstGeom prst="rect">
            <a:avLst/>
          </a:prstGeom>
        </p:spPr>
      </p:pic>
      <p:pic>
        <p:nvPicPr>
          <p:cNvPr id="5" name="Рисунок 4" descr="7993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429132"/>
            <a:ext cx="3262146" cy="2176463"/>
          </a:xfrm>
          <a:prstGeom prst="rect">
            <a:avLst/>
          </a:prstGeom>
        </p:spPr>
      </p:pic>
      <p:pic>
        <p:nvPicPr>
          <p:cNvPr id="6" name="Рисунок 5" descr="ar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214942" y="571480"/>
            <a:ext cx="3688186" cy="15167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4700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Большекрепинского сельского поселения «Благоустройство территории сельского поселения, охрана окружающей среды и рациональное природопользование»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29289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Цель муниципальной программы Большекрепинского сельского поселения: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решение вопросов, связанных с организацией благоустройства, обеспечением чистоты и порядка;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защищенности окружающей среды от антропогенного воздействия для обеспечения безопасности жизнедеятельности человека, рациональное использование и охрана природных ресурсов;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на территории Большекрепинского сельского поселения.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97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29132"/>
            <a:ext cx="3126026" cy="2162168"/>
          </a:xfrm>
          <a:prstGeom prst="rect">
            <a:avLst/>
          </a:prstGeom>
        </p:spPr>
      </p:pic>
      <p:pic>
        <p:nvPicPr>
          <p:cNvPr id="5" name="Рисунок 4" descr="5aeafe6456fa8ded5270ed9f077c7d9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786322"/>
            <a:ext cx="2000244" cy="1500183"/>
          </a:xfrm>
          <a:prstGeom prst="rect">
            <a:avLst/>
          </a:prstGeom>
        </p:spPr>
      </p:pic>
      <p:pic>
        <p:nvPicPr>
          <p:cNvPr id="7" name="Рисунок 6" descr="505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643446"/>
            <a:ext cx="3333748" cy="18716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572032" cy="7143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Развитие физической культуры и спорта»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целями и задачами муниципальной программы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дальнейшего развития физической культуры и массового спорта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Большекрепинском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сельском поселении и привлечение различных слоев населения  к систематическим занятиям физической культурой и спортом.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потребности здорового образа жизни у жителей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увеличение числа жителей, систематически занимающихся    физической культурой и спортом;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воспитание физически и нравственно здорового молодого поколения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развитие  физкультуры и спорта в населенных пунктах входящих в состав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и в интересах инновационного развития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развитие государственной молодежной политики на территории поселения, создание условий для включения молодежи поселения как активного субъекта в процессы социально-экономического, общественно-политического, социально-культурного развития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 инициативной и талантливой молодежи;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вовлечение молодежи в социальную практику и ее информирование о потенциальных возможностях собственного развития;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  <a:p>
            <a:endParaRPr lang="ru-RU" sz="1400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414454" cy="937845"/>
          </a:xfrm>
          <a:prstGeom prst="rect">
            <a:avLst/>
          </a:prstGeom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42852"/>
            <a:ext cx="1428760" cy="10938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Большекрепинского сельского поселения «Развитие транспортной системы»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350046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 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устойчивого функционирования транспортной системы Большекрепинского сельского поселения, развитие современной и эффективной автомобильно-дорожной сети, повышение уровня безопасности движения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 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и развития сети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внутрипоселковых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автомобильных дорог общего пользования Большекрепинского сельского поселения;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сокращение количества лиц, погибших в результате дорожно-транспортных происшествий, снижение тяжести травм в дорожно-транспортных происшествиях;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транспортного обслуживания населения. </a:t>
            </a:r>
          </a:p>
          <a:p>
            <a:endParaRPr lang="ru-RU" dirty="0"/>
          </a:p>
        </p:txBody>
      </p:sp>
      <p:pic>
        <p:nvPicPr>
          <p:cNvPr id="4" name="Рисунок 3" descr="plan_razvitiya_transportnoj_sistemy_moskvy_osobennosti_i_protivorech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5072074"/>
            <a:ext cx="2095515" cy="1571636"/>
          </a:xfrm>
          <a:prstGeom prst="rect">
            <a:avLst/>
          </a:prstGeom>
        </p:spPr>
      </p:pic>
      <p:pic>
        <p:nvPicPr>
          <p:cNvPr id="5" name="Рисунок 4" descr="79461_1316768188_53741x678145_s800x600-3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5072074"/>
            <a:ext cx="2024077" cy="15180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29576" cy="18684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Большекрепинского сельского поселения «Управление муниципальными финансами и создание условий для их эффективного управления»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34290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Цели муниципальной программы:</a:t>
            </a:r>
          </a:p>
          <a:p>
            <a:r>
              <a:rPr lang="ru-RU" dirty="0" smtClean="0"/>
              <a:t>1. Обеспечение долгосрочной сбалансированности и устойчивости  бюджета поселения.</a:t>
            </a:r>
          </a:p>
          <a:p>
            <a:r>
              <a:rPr lang="ru-RU" dirty="0" smtClean="0"/>
              <a:t>2. Создание условий для эффективного управления муниципальными финансами.</a:t>
            </a:r>
          </a:p>
          <a:p>
            <a:pPr>
              <a:buNone/>
            </a:pPr>
            <a:r>
              <a:rPr lang="ru-RU" dirty="0" smtClean="0"/>
              <a:t>Задачи муниципальной программы:</a:t>
            </a:r>
          </a:p>
          <a:p>
            <a:r>
              <a:rPr lang="ru-RU" dirty="0" smtClean="0"/>
              <a:t>1. Создание условий для проведения эффективной бюджетной политики.</a:t>
            </a:r>
          </a:p>
          <a:p>
            <a:r>
              <a:rPr lang="ru-RU" dirty="0" smtClean="0"/>
              <a:t>2. Совершенствование нормативного правового регулирования, методологического и информационного обеспечения бюджетного процесса.</a:t>
            </a:r>
          </a:p>
          <a:p>
            <a:r>
              <a:rPr lang="ru-RU" dirty="0" smtClean="0"/>
              <a:t>3. Совершенствование системы распределения </a:t>
            </a:r>
            <a:br>
              <a:rPr lang="ru-RU" dirty="0" smtClean="0"/>
            </a:br>
            <a:r>
              <a:rPr lang="ru-RU" dirty="0" smtClean="0"/>
              <a:t>и перераспределения финансовых ресурсов.</a:t>
            </a:r>
          </a:p>
          <a:p>
            <a:r>
              <a:rPr lang="ru-RU" dirty="0" smtClean="0"/>
              <a:t>4.Повышение качества организации бюджетного процесса на муниципальном уровне.</a:t>
            </a:r>
          </a:p>
          <a:p>
            <a:endParaRPr lang="ru-RU" dirty="0" smtClean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072074"/>
            <a:ext cx="2886075" cy="1581150"/>
          </a:xfrm>
          <a:prstGeom prst="rect">
            <a:avLst/>
          </a:prstGeom>
        </p:spPr>
      </p:pic>
      <p:pic>
        <p:nvPicPr>
          <p:cNvPr id="5" name="Рисунок 4" descr="1120_x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5118251"/>
            <a:ext cx="2786082" cy="1568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4643470" cy="5340369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7ecb986f7e67d7e1cba0274cd064b7e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000108"/>
            <a:ext cx="3193248" cy="2128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429000"/>
            <a:ext cx="3599305" cy="2176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lfin.ru/assets/uploads/%D0%A1%D1%85%D0%B5%D0%BC%D0%B0%20%D0%B1%D1%8E%D0%B4%D0%B6%D0%B5%D1%82%D0%B0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71480"/>
            <a:ext cx="8363475" cy="557934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Решения Собрания депутатов Большекрепинского сельского поселения «О бюджете Большекрепинского сельского поселения Родионово-Несветайского района района на 2019 год и на плановый период 2020 и 2021 годов» сформирован  на основе стратегических целей и задач, определенных Бюджетным посланием Президента Российской Федерации о бюджетной политике в 2019-2021 годах, основных направлений бюджетной и налоговой политики  Администрации Большекрепинского сельского поселения постановление №101 от 23.10.2018г., с учетом прогноза социально-экономического развития  на 2019-2021 годы.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Отличительной особенностью проекта решения о бюджете на 2019 год и на плановый период 2020 и 2021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непрограммными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Правовые основания для формирования и реализации с 1 января 2019 года муниципальных программ поселения установлены Бюджетным кодексом Российской Федерации и Решением Собрания депутатов Большекрепинского сельского поселения  от  22.11.2017 г № 48 «Об утверждении Положения о бюджетном процессе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Большекрепинском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сельском поселении».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В соответствии с постановлением Администрации Большекрепинского сельского поселения от 26.09.2018г года № 89 «Об утверждении порядка разработки, реализации и оценки эффективности муниципальных программ Большекрепинского сельского поселения» и распоряжением Администрации Большекрепинского сельского поселения 18.09.2018 г. №29 «Об утверждении Перечня муниципальных программ Большекрепинского сельского поселения» утверждены 8 муниципальных программ  Большекрепинского сельского поселения.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Главной идеологией бюджетной политики традиционно остается улучшение условий жизни и самочувствия жителей Большекрепинского сельского поселения,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Ростовской области на период до 2021 года.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Показатели бюджета Большекрепинского сельского поселения Родионово-Несветайского района представлены в решении о бюджете в соответствии с бюджетной классификацией.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6766" cy="357190"/>
          </a:xfrm>
        </p:spPr>
        <p:txBody>
          <a:bodyPr>
            <a:normAutofit fontScale="90000"/>
          </a:bodyPr>
          <a:lstStyle/>
          <a:p>
            <a:r>
              <a:rPr lang="ru-RU" altLang="ru-RU" sz="2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  <a:r>
              <a:rPr lang="ru-RU" altLang="ru-RU" sz="22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2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Принцип разграничения доходов, расходов и источников финансирования дефицита бюджета</a:t>
            </a:r>
            <a:r>
              <a:rPr lang="ru-RU" altLang="ru-RU" dirty="0" smtClean="0">
                <a:cs typeface="Arial" charset="0"/>
              </a:rPr>
              <a:t/>
            </a:r>
            <a:br>
              <a:rPr lang="ru-RU" altLang="ru-RU" dirty="0" smtClean="0">
                <a:cs typeface="Arial" charset="0"/>
              </a:rPr>
            </a:br>
            <a:r>
              <a:rPr lang="ru-RU" altLang="ru-RU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  <a:p>
            <a:pPr>
              <a:spcBef>
                <a:spcPct val="5000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altLang="ru-RU" sz="2200" b="1" u="sng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altLang="ru-RU" sz="2200" b="1" u="sng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1397</Words>
  <Application>Microsoft Office PowerPoint</Application>
  <PresentationFormat>Экран (4:3)</PresentationFormat>
  <Paragraphs>336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Бюджет для граждан </vt:lpstr>
      <vt:lpstr>Уважаемые жители Большекрепинского сельского поселения!</vt:lpstr>
      <vt:lpstr>Слайд 3</vt:lpstr>
      <vt:lpstr>Слайд 4</vt:lpstr>
      <vt:lpstr>Слайд 5</vt:lpstr>
      <vt:lpstr>Слайд 6</vt:lpstr>
      <vt:lpstr>Слайд 7</vt:lpstr>
      <vt:lpstr>Слайд 8</vt:lpstr>
      <vt:lpstr>Доходы и расходы бюджета Принцип разграничения доходов, расходов и источников финансирования дефицита бюджета  </vt:lpstr>
      <vt:lpstr>Слайд 10</vt:lpstr>
      <vt:lpstr>Слайд 11</vt:lpstr>
      <vt:lpstr> Основные доходные источники бюджета Большекрепинского сельского поселения   в 2019-2021 годах </vt:lpstr>
      <vt:lpstr>Структура доходов бюджета Большекрепинского  сельского поселения  в 2019-2021 годах </vt:lpstr>
      <vt:lpstr>Структура расходов бюджета  Большекрепинского сельского поселения</vt:lpstr>
      <vt:lpstr>Общий объем расходов на 2019 год определен в 14614,6 тыс. рублей, что на 15,5  процента выше первоначальных показателей бюджета 2018 года. Общий объем расходов на 2020 год и 2021 год составляет 10548,7  тыс. рублей и 10691,1  тыс. рублей соответственно.   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2019-2021 годах и с учетом основных направлений бюджетной и налоговой политики Большекрепинского сельского поселения  на 2019-2021 годы.     Денежное содержание муниципальных служащих рассчитано с учетом роста фонда оплаты труда  года без учета его дальнейшего повышения в 2019 – 2021 годах.                     Расходы на оплату коммунальных услуг муниципальным учреждениями и органами местного самоуправления включены в проект бюджета в соответствии с лимитами потребления топливно-энергетических и иных коммунальных ресурсов.  </vt:lpstr>
      <vt:lpstr>На реализацию принятых муниципальных программ Большекрепинского сельского поселения предусмотрено  в 2019 году 14079, 0 тыс. рублей, в 2020 году 10057,2 тыс. рублей, в 2021 году 9392,9 тыс. рублей </vt:lpstr>
      <vt:lpstr>Слайд 17</vt:lpstr>
      <vt:lpstr>Муниципальная программа Большекрепинского сельского поселения «Социальная поддержка граждан» </vt:lpstr>
      <vt:lpstr>МУНИЦИПАЛЬНАЯ ПРОГРАММА  БОЛЬШЕКРЕПИНСКОГО СЕЛЬСКОГО ПОСЕЛЕНИЯ «Обеспечение общественного порядка и противодействие преступности» </vt:lpstr>
      <vt:lpstr>Муниципальная программа Большекрепинского сельского поселения «Обеспечение первичных мер пожарной безопасности и безопасности людей на водных объектах» </vt:lpstr>
      <vt:lpstr>Муниципальная программа «Развитие культуры»</vt:lpstr>
      <vt:lpstr>Муниципальная программа Большекрепинского сельского поселения «Благоустройство территории сельского поселения, охрана окружающей среды и рациональное природопользование»</vt:lpstr>
      <vt:lpstr>Муниципальная программа « Развитие физической культуры и спорта»</vt:lpstr>
      <vt:lpstr>Муниципальная программа Большекрепинского сельского поселения «Развитие транспортной системы»</vt:lpstr>
      <vt:lpstr>Муниципальная программа Большекрепинского сельского поселения «Управление муниципальными финансами и создание условий для их эффективного управления»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Пользователь</cp:lastModifiedBy>
  <cp:revision>47</cp:revision>
  <dcterms:created xsi:type="dcterms:W3CDTF">2019-01-18T12:07:43Z</dcterms:created>
  <dcterms:modified xsi:type="dcterms:W3CDTF">2019-02-19T06:54:42Z</dcterms:modified>
</cp:coreProperties>
</file>