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5" r:id="rId4"/>
    <p:sldId id="259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3052857976086345"/>
          <c:y val="3.9284457252522831E-2"/>
        </c:manualLayout>
      </c:layout>
    </c:title>
    <c:plotArea>
      <c:layout>
        <c:manualLayout>
          <c:layoutTarget val="inner"/>
          <c:xMode val="edge"/>
          <c:yMode val="edge"/>
          <c:x val="6.6310513269174712E-2"/>
          <c:y val="8.4573824399359912E-2"/>
          <c:w val="0.49264666569456611"/>
          <c:h val="0.895783946974378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1"/>
          <c:cat>
            <c:strRef>
              <c:f>Лист1!$A$2:$A$6</c:f>
              <c:strCache>
                <c:ptCount val="5"/>
                <c:pt idx="0">
                  <c:v>НДФЛ - 15,8 %</c:v>
                </c:pt>
                <c:pt idx="1">
                  <c:v>Налог на совокупный доход - 8,3 %</c:v>
                </c:pt>
                <c:pt idx="2">
                  <c:v>Налог на имущество физ.лиц - 1,7  %</c:v>
                </c:pt>
                <c:pt idx="3">
                  <c:v>Земельный налог - 73,1 %</c:v>
                </c:pt>
                <c:pt idx="4">
                  <c:v>Госпошлина - 1,1 %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15.8</c:v>
                </c:pt>
                <c:pt idx="1">
                  <c:v>8.3000000000000007</c:v>
                </c:pt>
                <c:pt idx="2">
                  <c:v>1.7000000000000002</c:v>
                </c:pt>
                <c:pt idx="3">
                  <c:v>73.099999999999994</c:v>
                </c:pt>
                <c:pt idx="4">
                  <c:v>1.1000000000000001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674917371439696"/>
          <c:y val="0.14323912944051906"/>
          <c:w val="0.38399156702634396"/>
          <c:h val="0.7896772465881848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2,9</a:t>
                    </a:r>
                  </a:p>
                </c:rich>
              </c:tx>
              <c:showVal val="1"/>
            </c:dLbl>
            <c:dLbl>
              <c:idx val="2"/>
              <c:layout/>
              <c:showVal val="1"/>
            </c:dLbl>
            <c:dLbl>
              <c:idx val="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3,4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2.1</c:v>
                </c:pt>
                <c:pt idx="1">
                  <c:v>2.9</c:v>
                </c:pt>
                <c:pt idx="2">
                  <c:v>3.4</c:v>
                </c:pt>
                <c:pt idx="3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91785472"/>
        <c:axId val="88481152"/>
        <c:axId val="0"/>
      </c:bar3DChart>
      <c:catAx>
        <c:axId val="91785472"/>
        <c:scaling>
          <c:orientation val="minMax"/>
        </c:scaling>
        <c:axPos val="b"/>
        <c:numFmt formatCode="General" sourceLinked="1"/>
        <c:tickLblPos val="nextTo"/>
        <c:crossAx val="88481152"/>
        <c:crosses val="autoZero"/>
        <c:auto val="1"/>
        <c:lblAlgn val="ctr"/>
        <c:lblOffset val="100"/>
      </c:catAx>
      <c:valAx>
        <c:axId val="88481152"/>
        <c:scaling>
          <c:orientation val="minMax"/>
          <c:max val="11"/>
          <c:min val="0"/>
        </c:scaling>
        <c:axPos val="l"/>
        <c:majorGridlines/>
        <c:numFmt formatCode="General" sourceLinked="1"/>
        <c:tickLblPos val="nextTo"/>
        <c:crossAx val="91785472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1428736"/>
            <a:ext cx="8715436" cy="142876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</a:t>
            </a:r>
            <a:r>
              <a:rPr lang="ru-RU" sz="44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исполении</a:t>
            </a:r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Большекрепинского сельского поселения Родионово-Несветайского района за 2017год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000372"/>
            <a:ext cx="2500301" cy="1511676"/>
          </a:xfrm>
          <a:prstGeom prst="rect">
            <a:avLst/>
          </a:prstGeom>
        </p:spPr>
      </p:pic>
      <p:pic>
        <p:nvPicPr>
          <p:cNvPr id="4" name="Рисунок 3" descr="982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5000636"/>
            <a:ext cx="2347899" cy="1336054"/>
          </a:xfrm>
          <a:prstGeom prst="rect">
            <a:avLst/>
          </a:prstGeom>
        </p:spPr>
      </p:pic>
      <p:pic>
        <p:nvPicPr>
          <p:cNvPr id="5" name="Рисунок 4" descr="iU7A89Y2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3786190"/>
            <a:ext cx="2643206" cy="1761449"/>
          </a:xfrm>
          <a:prstGeom prst="rect">
            <a:avLst/>
          </a:prstGeom>
        </p:spPr>
      </p:pic>
      <p:pic>
        <p:nvPicPr>
          <p:cNvPr id="6" name="Рисунок 5" descr="e3218ae9421116850119c93680fbaf3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3143248"/>
            <a:ext cx="1828804" cy="18288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285720" y="1857364"/>
          <a:ext cx="8555440" cy="4846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860"/>
                <a:gridCol w="2127307"/>
                <a:gridCol w="2150413"/>
                <a:gridCol w="2138860"/>
              </a:tblGrid>
              <a:tr h="38118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2017год-план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2017год-факт</a:t>
                      </a:r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92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10661,6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9652,2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1866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8501,9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7492,5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9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2159,7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2159,7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92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12733,3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11414,9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973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-2071,7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-1762,6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35716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</a:t>
            </a:r>
            <a:r>
              <a:rPr lang="ru-RU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Большекрепинского </a:t>
            </a:r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Родионово-Несветайского района за 2017 </a:t>
            </a:r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</a:t>
            </a:r>
            <a:endParaRPr lang="ru-RU" sz="24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71480"/>
            <a:ext cx="8255057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5"/>
            <a:ext cx="3198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План-10661,6 тыс.руб.-исп.-9652,2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12733,3 тыс.руб.-исп.11414,9ыс.руб.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  1176,7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Исп.1177,5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Акцизы план 0-исп.0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Налоги на совокупный доход  план 969,7 исп.620,2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 план 131,9 исп.128,8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 план 2159,7-исп. 2159,7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Неналоговые  доходы  план 27,0-исп. 31,7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  пошлина  план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80,0-исп.78,9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 план  6116,6-исп.5455,4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план  5458,6-исп.4287,0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 план 173,3 исп. 173,3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Физ. культура и спорт план 16,5 исп.16,5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 план  4799,7-исп. 4799,2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43570" y="528638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Образование план 33,8  исп.0,0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экономика  план 181,9-исп.181,9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 деятельность  план 9,7исп. 9,7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план 2059,8-исп.1947,3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3611 человек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Большекрепинского </a:t>
            </a:r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2017 </a:t>
            </a:r>
            <a:r>
              <a:rPr lang="ru-RU" sz="24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64704"/>
          </a:xfrm>
        </p:spPr>
        <p:txBody>
          <a:bodyPr/>
          <a:lstStyle/>
          <a:p>
            <a:r>
              <a:rPr lang="ru-RU" sz="2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</a:t>
            </a:r>
            <a:r>
              <a:rPr lang="ru-RU" sz="2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sz="2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Большекрепинского </a:t>
            </a:r>
            <a:r>
              <a:rPr lang="ru-RU" sz="1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1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7808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5983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Культура- 4799,2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-0,0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хозяйство- 1947,3тыс.рублей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 -181,9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МБУК«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Большекрепинский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сельский Дом культуры»-4799,2 тыс.рублей  (в т.ч.областные 450,0 тыс.рублей)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 на уличного освещения-1472,4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тыс.рублей;содержание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кладбищ -30,0 тыс.рублей; благоустройство территории поселения -444,9 тыс.руб.лей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3786190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и содержание дорог-181,9 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Профессиональная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подготовка.переподготовка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повышение квалификации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Большекрепинского </a:t>
            </a:r>
            <a:r>
              <a:rPr lang="ru-RU" sz="2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</a:t>
            </a:r>
            <a:r>
              <a:rPr lang="ru-RU" sz="2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 2017 </a:t>
            </a:r>
            <a:r>
              <a:rPr lang="ru-RU" sz="2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вопросы-4287,0тыс.рублей.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9,7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173,3тыс.рублей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16,5 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муниципальных служащих;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-1 технический персонал;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-5 обслуживающий персонал;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-содержание аппарата-4105,6 тыс.рублей;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--другие общегосударственные вопросы -181,4 тыс.рублей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в области пожарной безопасности-9,7 тыс.рублей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Приобретение спортивной формы  для проведения  спортивных  мероприятий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588</TotalTime>
  <Words>371</Words>
  <Application>Microsoft Office PowerPoint</Application>
  <PresentationFormat>Экран (4:3)</PresentationFormat>
  <Paragraphs>88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Отчет об исполении бюджета Большекрепинского сельского поселения Родионово-Несветайского района за 2017год</vt:lpstr>
      <vt:lpstr>Слайд 2</vt:lpstr>
      <vt:lpstr>Слайд 3</vt:lpstr>
      <vt:lpstr>Слайд 4</vt:lpstr>
      <vt:lpstr>Структура налоговых доходов бюджета Большекрепинского сельского поселения в 2017 году 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Пользователь</cp:lastModifiedBy>
  <cp:revision>71</cp:revision>
  <dcterms:created xsi:type="dcterms:W3CDTF">2014-05-11T13:45:39Z</dcterms:created>
  <dcterms:modified xsi:type="dcterms:W3CDTF">2019-02-19T08:09:20Z</dcterms:modified>
</cp:coreProperties>
</file>