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charts/chart7.xml" ContentType="application/vnd.openxmlformats-officedocument.drawingml.char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charts/chart8.xml" ContentType="application/vnd.openxmlformats-officedocument.drawingml.chart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charts/chart6.xml" ContentType="application/vnd.openxmlformats-officedocument.drawingml.chart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charts/chart10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charts/chart4.xml" ContentType="application/vnd.openxmlformats-officedocument.drawingml.chart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2.xml" ContentType="application/vnd.openxmlformats-officedocument.drawingml.chart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notesMasterIdLst>
    <p:notesMasterId r:id="rId28"/>
  </p:notesMasterIdLst>
  <p:sldIdLst>
    <p:sldId id="263" r:id="rId2"/>
    <p:sldId id="257" r:id="rId3"/>
    <p:sldId id="410" r:id="rId4"/>
    <p:sldId id="384" r:id="rId5"/>
    <p:sldId id="385" r:id="rId6"/>
    <p:sldId id="256" r:id="rId7"/>
    <p:sldId id="387" r:id="rId8"/>
    <p:sldId id="388" r:id="rId9"/>
    <p:sldId id="390" r:id="rId10"/>
    <p:sldId id="391" r:id="rId11"/>
    <p:sldId id="392" r:id="rId12"/>
    <p:sldId id="394" r:id="rId13"/>
    <p:sldId id="395" r:id="rId14"/>
    <p:sldId id="396" r:id="rId15"/>
    <p:sldId id="397" r:id="rId16"/>
    <p:sldId id="399" r:id="rId17"/>
    <p:sldId id="400" r:id="rId18"/>
    <p:sldId id="401" r:id="rId19"/>
    <p:sldId id="402" r:id="rId20"/>
    <p:sldId id="266" r:id="rId21"/>
    <p:sldId id="383" r:id="rId22"/>
    <p:sldId id="376" r:id="rId23"/>
    <p:sldId id="403" r:id="rId24"/>
    <p:sldId id="404" r:id="rId25"/>
    <p:sldId id="407" r:id="rId26"/>
    <p:sldId id="412" r:id="rId27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633FF"/>
    <a:srgbClr val="9933FF"/>
    <a:srgbClr val="9966FF"/>
    <a:srgbClr val="9900FF"/>
    <a:srgbClr val="00CC00"/>
    <a:srgbClr val="8A3BFF"/>
    <a:srgbClr val="8409FF"/>
    <a:srgbClr val="6E4282"/>
    <a:srgbClr val="7BFD71"/>
    <a:srgbClr val="00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158" autoAdjust="0"/>
    <p:restoredTop sz="97802" autoAdjust="0"/>
  </p:normalViewPr>
  <p:slideViewPr>
    <p:cSldViewPr>
      <p:cViewPr>
        <p:scale>
          <a:sx n="77" d="100"/>
          <a:sy n="77" d="100"/>
        </p:scale>
        <p:origin x="-108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22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бюджета Большекрепинского сельского поселения Родионово-Несветайского района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2015 год (первоначальный бюджет)</c:v>
                </c:pt>
                <c:pt idx="1">
                  <c:v>2016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9104.7999999999829</c:v>
                </c:pt>
                <c:pt idx="1">
                  <c:v>9969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бюджетов других уровней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2015 год (первоначальный бюджет)</c:v>
                </c:pt>
                <c:pt idx="1">
                  <c:v>2016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2945.3</c:v>
                </c:pt>
                <c:pt idx="1">
                  <c:v>2538.6</c:v>
                </c:pt>
              </c:numCache>
            </c:numRef>
          </c:val>
        </c:ser>
        <c:dLbls>
          <c:showVal val="1"/>
        </c:dLbls>
        <c:gapWidth val="75"/>
        <c:overlap val="100"/>
        <c:axId val="83584512"/>
        <c:axId val="83586048"/>
      </c:barChart>
      <c:catAx>
        <c:axId val="83584512"/>
        <c:scaling>
          <c:orientation val="minMax"/>
        </c:scaling>
        <c:axPos val="b"/>
        <c:majorTickMark val="none"/>
        <c:tickLblPos val="nextTo"/>
        <c:crossAx val="83586048"/>
        <c:crosses val="autoZero"/>
        <c:auto val="1"/>
        <c:lblAlgn val="ctr"/>
        <c:lblOffset val="100"/>
      </c:catAx>
      <c:valAx>
        <c:axId val="83586048"/>
        <c:scaling>
          <c:orientation val="minMax"/>
        </c:scaling>
        <c:axPos val="l"/>
        <c:numFmt formatCode="General" sourceLinked="1"/>
        <c:majorTickMark val="none"/>
        <c:tickLblPos val="nextTo"/>
        <c:crossAx val="83584512"/>
        <c:crosses val="autoZero"/>
        <c:crossBetween val="between"/>
      </c:valAx>
      <c:spPr>
        <a:noFill/>
        <a:ln>
          <a:noFill/>
        </a:ln>
        <a:scene3d>
          <a:camera prst="orthographicFront"/>
          <a:lightRig rig="threePt" dir="t"/>
        </a:scene3d>
        <a:sp3d>
          <a:bevelB w="6350"/>
        </a:sp3d>
      </c:spPr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7838153838269621"/>
          <c:y val="5.6843976595089447E-2"/>
          <c:w val="0.77841575616244063"/>
          <c:h val="0.68471793723228569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dLbls>
            <c:showVal val="1"/>
          </c:dLbls>
          <c:cat>
            <c:strRef>
              <c:f>Лист1!$A$2</c:f>
              <c:strCache>
                <c:ptCount val="1"/>
                <c:pt idx="0">
                  <c:v>2016год</c:v>
                </c:pt>
              </c:strCache>
            </c:strRef>
          </c:cat>
          <c:val>
            <c:numRef>
              <c:f>Лист1!$B$2</c:f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текущие расходы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dLbls>
            <c:showVal val="1"/>
          </c:dLbls>
          <c:cat>
            <c:strRef>
              <c:f>Лист1!$A$2</c:f>
              <c:strCache>
                <c:ptCount val="1"/>
                <c:pt idx="0">
                  <c:v>2016год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1336.3</c:v>
                </c:pt>
              </c:numCache>
            </c:numRef>
          </c:val>
        </c:ser>
        <c:dLbls>
          <c:showVal val="1"/>
        </c:dLbls>
        <c:gapWidth val="75"/>
        <c:overlap val="100"/>
        <c:axId val="97712384"/>
        <c:axId val="102166528"/>
      </c:barChart>
      <c:catAx>
        <c:axId val="97712384"/>
        <c:scaling>
          <c:orientation val="minMax"/>
        </c:scaling>
        <c:axPos val="b"/>
        <c:majorTickMark val="none"/>
        <c:tickLblPos val="nextTo"/>
        <c:crossAx val="102166528"/>
        <c:crosses val="autoZero"/>
        <c:auto val="1"/>
        <c:lblAlgn val="ctr"/>
        <c:lblOffset val="100"/>
      </c:catAx>
      <c:valAx>
        <c:axId val="102166528"/>
        <c:scaling>
          <c:orientation val="minMax"/>
        </c:scaling>
        <c:axPos val="l"/>
        <c:numFmt formatCode="General" sourceLinked="1"/>
        <c:majorTickMark val="none"/>
        <c:tickLblPos val="nextTo"/>
        <c:crossAx val="97712384"/>
        <c:crosses val="autoZero"/>
        <c:crossBetween val="between"/>
      </c:valAx>
      <c:spPr>
        <a:noFill/>
        <a:ln>
          <a:noFill/>
        </a:ln>
        <a:scene3d>
          <a:camera prst="orthographicFront"/>
          <a:lightRig rig="threePt" dir="t"/>
        </a:scene3d>
        <a:sp3d>
          <a:bevelB w="6350"/>
        </a:sp3d>
      </c:spPr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20"/>
      <c:depthPercent val="80"/>
      <c:rAngAx val="1"/>
    </c:view3D>
    <c:sideWall>
      <c:spPr>
        <a:noFill/>
        <a:ln>
          <a:noFill/>
        </a:ln>
        <a:scene3d>
          <a:camera prst="orthographicFront"/>
          <a:lightRig rig="threePt" dir="t"/>
        </a:scene3d>
        <a:sp3d>
          <a:bevelB w="6350"/>
        </a:sp3d>
      </c:spPr>
    </c:sideWall>
    <c:backWall>
      <c:spPr>
        <a:noFill/>
        <a:ln>
          <a:noFill/>
        </a:ln>
        <a:scene3d>
          <a:camera prst="orthographicFront"/>
          <a:lightRig rig="threePt" dir="t"/>
        </a:scene3d>
        <a:sp3d>
          <a:bevelB w="6350"/>
        </a:sp3d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Факт 2014 года</c:v>
                </c:pt>
                <c:pt idx="1">
                  <c:v>План 2015 года (первоначальный бюджет)</c:v>
                </c:pt>
                <c:pt idx="2">
                  <c:v>Проект 2016 года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9478.2000000000007</c:v>
                </c:pt>
                <c:pt idx="1">
                  <c:v>9094.2999999999829</c:v>
                </c:pt>
                <c:pt idx="2">
                  <c:v>9958.1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Факт 2014 года</c:v>
                </c:pt>
                <c:pt idx="1">
                  <c:v>План 2015 года (первоначальный бюджет)</c:v>
                </c:pt>
                <c:pt idx="2">
                  <c:v>Проект 2016 года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1649.4</c:v>
                </c:pt>
                <c:pt idx="1">
                  <c:v>10.5</c:v>
                </c:pt>
                <c:pt idx="2">
                  <c:v>10.9</c:v>
                </c:pt>
              </c:numCache>
            </c:numRef>
          </c:val>
        </c:ser>
        <c:dLbls>
          <c:showVal val="1"/>
        </c:dLbls>
        <c:gapWidth val="75"/>
        <c:shape val="box"/>
        <c:axId val="84357888"/>
        <c:axId val="84359424"/>
        <c:axId val="0"/>
      </c:bar3DChart>
      <c:catAx>
        <c:axId val="84357888"/>
        <c:scaling>
          <c:orientation val="minMax"/>
        </c:scaling>
        <c:axPos val="b"/>
        <c:majorTickMark val="none"/>
        <c:tickLblPos val="nextTo"/>
        <c:crossAx val="84359424"/>
        <c:crosses val="autoZero"/>
        <c:auto val="1"/>
        <c:lblAlgn val="ctr"/>
        <c:lblOffset val="100"/>
      </c:catAx>
      <c:valAx>
        <c:axId val="84359424"/>
        <c:scaling>
          <c:orientation val="minMax"/>
        </c:scaling>
        <c:axPos val="l"/>
        <c:numFmt formatCode="General" sourceLinked="1"/>
        <c:majorTickMark val="none"/>
        <c:tickLblPos val="nextTo"/>
        <c:crossAx val="84357888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600" baseline="0" dirty="0" smtClean="0">
                <a:latin typeface="Times New Roman" pitchFamily="18" charset="0"/>
                <a:cs typeface="Times New Roman" pitchFamily="18" charset="0"/>
              </a:rPr>
              <a:t>9969,0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рублей</a:t>
            </a:r>
          </a:p>
        </c:rich>
      </c:tx>
      <c:layout>
        <c:manualLayout>
          <c:xMode val="edge"/>
          <c:yMode val="edge"/>
          <c:x val="0.64672157392871665"/>
          <c:y val="8.4062722705540247E-3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2837329862701993E-4"/>
          <c:y val="5.5546705557627092E-2"/>
          <c:w val="0.6107554290638546"/>
          <c:h val="0.831942510805700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9969,0 тыс. рублей</c:v>
                </c:pt>
              </c:strCache>
            </c:strRef>
          </c:tx>
          <c:explosion val="25"/>
          <c:dPt>
            <c:idx val="0"/>
            <c:spPr>
              <a:solidFill>
                <a:srgbClr val="0000FF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990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92D050"/>
              </a:solidFill>
            </c:spPr>
          </c:dPt>
          <c:dPt>
            <c:idx val="5"/>
            <c:spPr>
              <a:solidFill>
                <a:srgbClr val="CC00FF"/>
              </a:solidFill>
            </c:spPr>
          </c:dPt>
          <c:dLbls>
            <c:dLbl>
              <c:idx val="0"/>
              <c:layout>
                <c:manualLayout>
                  <c:x val="-0.15095755327776444"/>
                  <c:y val="-2.4907621284899484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-1.8572589068649503E-2"/>
                  <c:y val="2.1611874505292606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6.0285034245398515E-2"/>
                  <c:y val="-0.15728160246483841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-1.2208892491231808E-2"/>
                  <c:y val="3.4320742389277382E-2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8.0938909559873554E-2"/>
                  <c:y val="8.1729211744049797E-3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5.2399067062985104E-2"/>
                  <c:y val="6.4551842793114766E-2"/>
                </c:manualLayout>
              </c:layout>
              <c:dLblPos val="bestFit"/>
              <c:showVal val="1"/>
            </c:dLbl>
            <c:dLbl>
              <c:idx val="6"/>
              <c:layout>
                <c:manualLayout>
                  <c:x val="5.6823393620985117E-2"/>
                  <c:y val="-6.8450002537326304E-2"/>
                </c:manualLayout>
              </c:layout>
              <c:dLblPos val="bestFit"/>
              <c:showVal val="1"/>
            </c:dLbl>
            <c:dLbl>
              <c:idx val="7"/>
              <c:layout>
                <c:manualLayout>
                  <c:x val="9.4991233514899728E-2"/>
                  <c:y val="-6.5095657200601134E-2"/>
                </c:manualLayout>
              </c:layout>
              <c:dLblPos val="bestFit"/>
              <c:showVal val="1"/>
            </c:dLbl>
            <c:dLbl>
              <c:idx val="8"/>
              <c:layout>
                <c:manualLayout>
                  <c:x val="0.10136118942868688"/>
                  <c:y val="-2.6566909293895193E-2"/>
                </c:manualLayout>
              </c:layout>
              <c:dLblPos val="bestFit"/>
              <c:showVal val="1"/>
            </c:dLbl>
            <c:numFmt formatCode="0.0%" sourceLinked="0"/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estFit"/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НДФЛ - 1874,1</c:v>
                </c:pt>
                <c:pt idx="1">
                  <c:v>Акцизы - 1336,3</c:v>
                </c:pt>
                <c:pt idx="2">
                  <c:v>Налоги на совокупный доход - 430,5</c:v>
                </c:pt>
                <c:pt idx="3">
                  <c:v>Налог на имущество физ лиц-65</c:v>
                </c:pt>
                <c:pt idx="4">
                  <c:v>Земельный налог -6219,0</c:v>
                </c:pt>
                <c:pt idx="5">
                  <c:v>Государственная пошлина - 33,2</c:v>
                </c:pt>
                <c:pt idx="6">
                  <c:v>Доходы от оказания платных услуг(работ)и компенсации затрат государства- 3,1</c:v>
                </c:pt>
                <c:pt idx="7">
                  <c:v>Штрафы, санкции, возмещение ущерба - 7,8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0.18800000000000031</c:v>
                </c:pt>
                <c:pt idx="1">
                  <c:v>0.13400000000000001</c:v>
                </c:pt>
                <c:pt idx="2">
                  <c:v>4.3000000000000003E-2</c:v>
                </c:pt>
                <c:pt idx="3">
                  <c:v>7.0000000000000097E-3</c:v>
                </c:pt>
                <c:pt idx="4">
                  <c:v>0.62400000000000111</c:v>
                </c:pt>
                <c:pt idx="5">
                  <c:v>3.0000000000000048E-3</c:v>
                </c:pt>
                <c:pt idx="6" formatCode="0.00%">
                  <c:v>3.0000000000000062E-4</c:v>
                </c:pt>
                <c:pt idx="7" formatCode="0.00%">
                  <c:v>7.000000000000014E-4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61659755221253965"/>
          <c:y val="8.7144801901008997E-2"/>
          <c:w val="0.3723680344113276"/>
          <c:h val="0.89678553856405063"/>
        </c:manualLayout>
      </c:layout>
      <c:spPr>
        <a:ln w="0"/>
      </c:spPr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20"/>
      <c:depthPercent val="80"/>
      <c:rAngAx val="1"/>
    </c:view3D>
    <c:sideWall>
      <c:spPr>
        <a:noFill/>
        <a:ln>
          <a:noFill/>
        </a:ln>
        <a:scene3d>
          <a:camera prst="orthographicFront"/>
          <a:lightRig rig="threePt" dir="t"/>
        </a:scene3d>
        <a:sp3d>
          <a:bevelB w="6350"/>
        </a:sp3d>
      </c:spPr>
    </c:sideWall>
    <c:backWall>
      <c:spPr>
        <a:noFill/>
        <a:ln>
          <a:noFill/>
        </a:ln>
        <a:scene3d>
          <a:camera prst="orthographicFront"/>
          <a:lightRig rig="threePt" dir="t"/>
        </a:scene3d>
        <a:sp3d>
          <a:bevelB w="6350"/>
        </a:sp3d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 Большекрепинского сельского поселения Родионово-Несветайского района 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Факт 2014 года</c:v>
                </c:pt>
                <c:pt idx="1">
                  <c:v>Оценка 2015 года</c:v>
                </c:pt>
                <c:pt idx="2">
                  <c:v>Проект 2016 года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2124.4</c:v>
                </c:pt>
                <c:pt idx="1">
                  <c:v>1333.4</c:v>
                </c:pt>
                <c:pt idx="2">
                  <c:v>1874.1</c:v>
                </c:pt>
              </c:numCache>
            </c:numRef>
          </c:val>
        </c:ser>
        <c:dLbls>
          <c:showVal val="1"/>
        </c:dLbls>
        <c:gapWidth val="75"/>
        <c:shape val="box"/>
        <c:axId val="84524416"/>
        <c:axId val="86791296"/>
        <c:axId val="0"/>
      </c:bar3DChart>
      <c:catAx>
        <c:axId val="84524416"/>
        <c:scaling>
          <c:orientation val="minMax"/>
        </c:scaling>
        <c:axPos val="b"/>
        <c:majorTickMark val="none"/>
        <c:tickLblPos val="nextTo"/>
        <c:crossAx val="86791296"/>
        <c:crosses val="autoZero"/>
        <c:auto val="1"/>
        <c:lblAlgn val="ctr"/>
        <c:lblOffset val="100"/>
      </c:catAx>
      <c:valAx>
        <c:axId val="86791296"/>
        <c:scaling>
          <c:orientation val="minMax"/>
        </c:scaling>
        <c:axPos val="l"/>
        <c:numFmt formatCode="General" sourceLinked="1"/>
        <c:majorTickMark val="none"/>
        <c:tickLblPos val="nextTo"/>
        <c:crossAx val="845244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20"/>
      <c:depthPercent val="80"/>
      <c:rAngAx val="1"/>
    </c:view3D>
    <c:sideWall>
      <c:spPr>
        <a:noFill/>
        <a:ln>
          <a:noFill/>
        </a:ln>
        <a:scene3d>
          <a:camera prst="orthographicFront"/>
          <a:lightRig rig="threePt" dir="t"/>
        </a:scene3d>
        <a:sp3d>
          <a:bevelB w="6350"/>
        </a:sp3d>
      </c:spPr>
    </c:sideWall>
    <c:backWall>
      <c:spPr>
        <a:noFill/>
        <a:ln>
          <a:noFill/>
        </a:ln>
        <a:scene3d>
          <a:camera prst="orthographicFront"/>
          <a:lightRig rig="threePt" dir="t"/>
        </a:scene3d>
        <a:sp3d>
          <a:bevelB w="6350"/>
        </a:sp3d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 Большекрепинского сельского поселения Родионово-Несветайского района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Факт 2014 года</c:v>
                </c:pt>
                <c:pt idx="1">
                  <c:v>Оценка 2015 года</c:v>
                </c:pt>
                <c:pt idx="2">
                  <c:v>Проект 2016 года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26.8</c:v>
                </c:pt>
                <c:pt idx="1">
                  <c:v>31.6</c:v>
                </c:pt>
                <c:pt idx="2">
                  <c:v>33.200000000000003</c:v>
                </c:pt>
              </c:numCache>
            </c:numRef>
          </c:val>
          <c:shape val="coneToMax"/>
        </c:ser>
        <c:dLbls>
          <c:showVal val="1"/>
        </c:dLbls>
        <c:gapWidth val="75"/>
        <c:shape val="box"/>
        <c:axId val="86824064"/>
        <c:axId val="86825600"/>
        <c:axId val="0"/>
      </c:bar3DChart>
      <c:catAx>
        <c:axId val="86824064"/>
        <c:scaling>
          <c:orientation val="minMax"/>
        </c:scaling>
        <c:axPos val="b"/>
        <c:majorTickMark val="none"/>
        <c:tickLblPos val="nextTo"/>
        <c:crossAx val="86825600"/>
        <c:crosses val="autoZero"/>
        <c:auto val="1"/>
        <c:lblAlgn val="ctr"/>
        <c:lblOffset val="100"/>
      </c:catAx>
      <c:valAx>
        <c:axId val="86825600"/>
        <c:scaling>
          <c:orientation val="minMax"/>
        </c:scaling>
        <c:axPos val="l"/>
        <c:numFmt formatCode="General" sourceLinked="1"/>
        <c:majorTickMark val="none"/>
        <c:tickLblPos val="nextTo"/>
        <c:crossAx val="8682406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9.5258521527332565E-2"/>
          <c:y val="0.15312707953319393"/>
          <c:w val="0.88773676657289968"/>
          <c:h val="0.54687851972770352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 Большекрепинского сельского поселения Родионово-Несветайского района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13226.3</c:v>
                </c:pt>
                <c:pt idx="1">
                  <c:v>12982.6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бюджеты других уровней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164.9</c:v>
                </c:pt>
                <c:pt idx="1">
                  <c:v>175</c:v>
                </c:pt>
              </c:numCache>
            </c:numRef>
          </c:val>
        </c:ser>
        <c:dLbls>
          <c:showVal val="1"/>
        </c:dLbls>
        <c:gapWidth val="75"/>
        <c:overlap val="100"/>
        <c:axId val="87609728"/>
        <c:axId val="87611264"/>
      </c:barChart>
      <c:catAx>
        <c:axId val="87609728"/>
        <c:scaling>
          <c:orientation val="minMax"/>
        </c:scaling>
        <c:axPos val="b"/>
        <c:majorTickMark val="none"/>
        <c:tickLblPos val="nextTo"/>
        <c:crossAx val="87611264"/>
        <c:crosses val="autoZero"/>
        <c:auto val="1"/>
        <c:lblAlgn val="ctr"/>
        <c:lblOffset val="100"/>
      </c:catAx>
      <c:valAx>
        <c:axId val="87611264"/>
        <c:scaling>
          <c:orientation val="minMax"/>
        </c:scaling>
        <c:axPos val="l"/>
        <c:numFmt formatCode="General" sourceLinked="1"/>
        <c:majorTickMark val="none"/>
        <c:tickLblPos val="nextTo"/>
        <c:crossAx val="87609728"/>
        <c:crosses val="autoZero"/>
        <c:crossBetween val="between"/>
      </c:valAx>
      <c:spPr>
        <a:noFill/>
        <a:ln>
          <a:noFill/>
        </a:ln>
        <a:scene3d>
          <a:camera prst="orthographicFront"/>
          <a:lightRig rig="threePt" dir="t"/>
        </a:scene3d>
        <a:sp3d>
          <a:bevelB w="6350"/>
        </a:sp3d>
      </c:spPr>
    </c:plotArea>
    <c:legend>
      <c:legendPos val="b"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13157,6 тыс</a:t>
            </a:r>
            <a:r>
              <a:rPr lang="ru-RU" dirty="0"/>
              <a:t>. рублей</a:t>
            </a:r>
          </a:p>
        </c:rich>
      </c:tx>
      <c:layout>
        <c:manualLayout>
          <c:xMode val="edge"/>
          <c:yMode val="edge"/>
          <c:x val="0.66713159614081186"/>
          <c:y val="1.9124381092864011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2252567809469546E-2"/>
          <c:y val="8.9884758453880109E-2"/>
          <c:w val="0.62851062525619761"/>
          <c:h val="0.8806514723296378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13157,6</c:v>
                </c:pt>
              </c:strCache>
            </c:strRef>
          </c:tx>
          <c:explosion val="64"/>
          <c:dPt>
            <c:idx val="0"/>
            <c:spPr>
              <a:solidFill>
                <a:srgbClr val="00FF00"/>
              </a:solidFill>
            </c:spPr>
          </c:dPt>
          <c:dPt>
            <c:idx val="1"/>
            <c:explosion val="6"/>
            <c:spPr>
              <a:solidFill>
                <a:srgbClr val="00CC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explosion val="17"/>
            <c:spPr>
              <a:solidFill>
                <a:srgbClr val="FF99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explosion val="10"/>
            <c:spPr>
              <a:solidFill>
                <a:srgbClr val="660066"/>
              </a:solidFill>
            </c:spPr>
          </c:dPt>
          <c:dPt>
            <c:idx val="4"/>
            <c:explosion val="8"/>
            <c:spPr>
              <a:solidFill>
                <a:schemeClr val="bg1">
                  <a:lumMod val="50000"/>
                </a:schemeClr>
              </a:solidFill>
            </c:spPr>
          </c:dPt>
          <c:dPt>
            <c:idx val="5"/>
            <c:explosion val="11"/>
            <c:spPr>
              <a:solidFill>
                <a:srgbClr val="0000FF"/>
              </a:solidFill>
            </c:spPr>
          </c:dPt>
          <c:dPt>
            <c:idx val="6"/>
            <c:spPr>
              <a:solidFill>
                <a:schemeClr val="bg1"/>
              </a:solidFill>
            </c:spPr>
          </c:dPt>
          <c:dPt>
            <c:idx val="7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4.7220183575580429E-2"/>
                  <c:y val="-5.0376430731257534E-2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1"/>
              <c:layout>
                <c:manualLayout>
                  <c:x val="-5.0019720033074824E-2"/>
                  <c:y val="-0.1233756824877557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43,6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1"/>
              <c:showVal val="1"/>
              <c:separator> </c:separator>
            </c:dLbl>
            <c:dLbl>
              <c:idx val="2"/>
              <c:layout>
                <c:manualLayout>
                  <c:x val="-4.2162470940063916E-2"/>
                  <c:y val="0.10881203962611929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3"/>
              <c:layout>
                <c:manualLayout>
                  <c:x val="-8.0108484527631058E-2"/>
                  <c:y val="5.2734602447117938E-2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4"/>
              <c:layout>
                <c:manualLayout>
                  <c:x val="-2.9513652194390387E-2"/>
                  <c:y val="3.5061365336917082E-2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5"/>
              <c:layout>
                <c:manualLayout>
                  <c:x val="-2.307719717908378E-2"/>
                  <c:y val="-9.8991678300805238E-3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6"/>
              <c:layout>
                <c:manualLayout>
                  <c:x val="-5.3112511752343328E-2"/>
                  <c:y val="-6.322958760940886E-2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7"/>
              <c:layout>
                <c:manualLayout>
                  <c:x val="-4.8920510782055355E-3"/>
                  <c:y val="-9.7487662013457654E-2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8"/>
              <c:layout>
                <c:manualLayout>
                  <c:x val="-7.5736878542302433E-2"/>
                  <c:y val="-9.2589946498581821E-2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9"/>
              <c:layout>
                <c:manualLayout>
                  <c:x val="3.5968366499581253E-2"/>
                  <c:y val="-0.11746770439161396"/>
                </c:manualLayout>
              </c:layout>
              <c:dLblPos val="bestFit"/>
              <c:showLegendKey val="1"/>
              <c:showVal val="1"/>
              <c:separator> </c:separator>
            </c:dLbl>
            <c:dLbl>
              <c:idx val="10"/>
              <c:layout>
                <c:manualLayout>
                  <c:x val="0.17146026512931639"/>
                  <c:y val="-9.3496974231778843E-2"/>
                </c:manualLayout>
              </c:layout>
              <c:dLblPos val="outEnd"/>
              <c:showLegendKey val="1"/>
              <c:showVal val="1"/>
              <c:separator> </c:separator>
            </c:dLbl>
            <c:dLbl>
              <c:idx val="11"/>
              <c:layout>
                <c:manualLayout>
                  <c:x val="0.16583861709228898"/>
                  <c:y val="-1.6999449860323423E-2"/>
                </c:manualLayout>
              </c:layout>
              <c:dLblPos val="outEnd"/>
              <c:showLegendKey val="1"/>
              <c:showVal val="1"/>
              <c:separator> </c:separator>
            </c:dLbl>
            <c:spPr>
              <a:ln cmpd="sng"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1"/>
            <c:showVal val="1"/>
            <c:separator> </c:separator>
            <c:showLeaderLines val="1"/>
          </c:dLbls>
          <c:cat>
            <c:strRef>
              <c:f>Лист1!$A$2:$A$9</c:f>
              <c:strCache>
                <c:ptCount val="8"/>
                <c:pt idx="0">
                  <c:v>Охрана окружающей среды- 3,0</c:v>
                </c:pt>
                <c:pt idx="1">
                  <c:v>Культура, кинематография - 5740,0</c:v>
                </c:pt>
                <c:pt idx="2">
                  <c:v>Физкультура и спорт - 10,0</c:v>
                </c:pt>
                <c:pt idx="3">
                  <c:v>Нацэкономика - 1336,3</c:v>
                </c:pt>
                <c:pt idx="4">
                  <c:v>ЖКХ - 1190,0</c:v>
                </c:pt>
                <c:pt idx="5">
                  <c:v>Общегосударственные вопросы - 4624,1</c:v>
                </c:pt>
                <c:pt idx="6">
                  <c:v>Нацбезопасность - 79,4</c:v>
                </c:pt>
                <c:pt idx="7">
                  <c:v>Национальная оборона - 174.8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 formatCode="0.00%">
                  <c:v>2.0000000000000052E-4</c:v>
                </c:pt>
                <c:pt idx="1">
                  <c:v>0.43600000000000055</c:v>
                </c:pt>
                <c:pt idx="2" formatCode="0.00%">
                  <c:v>8.0000000000000177E-4</c:v>
                </c:pt>
                <c:pt idx="3" formatCode="0.00%">
                  <c:v>0.10199999999999998</c:v>
                </c:pt>
                <c:pt idx="4" formatCode="0.00%">
                  <c:v>9.0400000000000022E-2</c:v>
                </c:pt>
                <c:pt idx="5" formatCode="0.00%">
                  <c:v>0.35140000000000032</c:v>
                </c:pt>
                <c:pt idx="6" formatCode="0.00%">
                  <c:v>6.0000000000000105E-3</c:v>
                </c:pt>
                <c:pt idx="7" formatCode="0.00%">
                  <c:v>1.3200000000000024E-2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64915582323060195"/>
          <c:y val="9.6658102245668023E-2"/>
          <c:w val="0.33538464466758144"/>
          <c:h val="0.83035552943916535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0597828078563547E-2"/>
          <c:y val="7.5735892008498534E-2"/>
          <c:w val="0.56305928593035459"/>
          <c:h val="0.768851258923189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4"/>
          <c:dPt>
            <c:idx val="0"/>
            <c:spPr>
              <a:solidFill>
                <a:srgbClr val="00FFFF"/>
              </a:solidFill>
            </c:spPr>
          </c:dPt>
          <c:dPt>
            <c:idx val="1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6.5842528298459754E-3"/>
                  <c:y val="-5.3210836349126954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-0.11153306625314079"/>
                  <c:y val="-0.17272547708884595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6.4621047257534411E-2"/>
                  <c:y val="7.1561737192383124E-2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6.4276442338879566E-2"/>
                  <c:y val="-7.1938098671090273E-2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-2.2229862406130067E-2"/>
                  <c:y val="-6.1090653151911131E-2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6.1482616002005433E-3"/>
                  <c:y val="-6.704895715890076E-2"/>
                </c:manualLayout>
              </c:layout>
              <c:dLblPos val="bestFit"/>
              <c:showVal val="1"/>
            </c:dLbl>
            <c:dLbl>
              <c:idx val="6"/>
              <c:layout>
                <c:manualLayout>
                  <c:x val="5.6823393620985117E-2"/>
                  <c:y val="-6.845000253732636E-2"/>
                </c:manualLayout>
              </c:layout>
              <c:dLblPos val="bestFit"/>
              <c:showVal val="1"/>
            </c:dLbl>
            <c:dLbl>
              <c:idx val="7"/>
              <c:layout>
                <c:manualLayout>
                  <c:x val="9.4991233514899798E-2"/>
                  <c:y val="-6.5095657200601217E-2"/>
                </c:manualLayout>
              </c:layout>
              <c:dLblPos val="bestFit"/>
              <c:showVal val="1"/>
            </c:dLbl>
            <c:dLbl>
              <c:idx val="8"/>
              <c:layout>
                <c:manualLayout>
                  <c:x val="0.10136118942868691"/>
                  <c:y val="-2.6566909293895193E-2"/>
                </c:manualLayout>
              </c:layout>
              <c:dLblPos val="bestFit"/>
              <c:showVal val="1"/>
            </c:dLbl>
            <c:numFmt formatCode="0.0%" sourceLinked="0"/>
            <c:dLblPos val="bestFit"/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Проведение выборов - 430,0</c:v>
                </c:pt>
                <c:pt idx="1">
                  <c:v>Содержание органов местного самоуправления - 4074,1</c:v>
                </c:pt>
                <c:pt idx="2">
                  <c:v>Иные общегосударственные вопросы - 120,0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9.3000000000000235E-2</c:v>
                </c:pt>
                <c:pt idx="1">
                  <c:v>0.88100000000000023</c:v>
                </c:pt>
                <c:pt idx="2">
                  <c:v>2.6000000000000009E-2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61659755221253965"/>
          <c:y val="8.7144801901008997E-2"/>
          <c:w val="0.3723680344113276"/>
          <c:h val="0.89678553856405085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20"/>
      <c:depthPercent val="80"/>
      <c:rAngAx val="1"/>
    </c:view3D>
    <c:sideWall>
      <c:spPr>
        <a:noFill/>
        <a:ln>
          <a:noFill/>
        </a:ln>
        <a:scene3d>
          <a:camera prst="orthographicFront"/>
          <a:lightRig rig="threePt" dir="t"/>
        </a:scene3d>
        <a:sp3d>
          <a:bevelB w="6350"/>
        </a:sp3d>
      </c:spPr>
    </c:sideWall>
    <c:backWall>
      <c:spPr>
        <a:noFill/>
        <a:ln>
          <a:noFill/>
        </a:ln>
        <a:scene3d>
          <a:camera prst="orthographicFront"/>
          <a:lightRig rig="threePt" dir="t"/>
        </a:scene3d>
        <a:sp3d>
          <a:bevelB w="6350"/>
        </a:sp3d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2015 года</c:v>
                </c:pt>
                <c:pt idx="1">
                  <c:v>Проект 2016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5619.1</c:v>
                </c:pt>
                <c:pt idx="1">
                  <c:v>5740</c:v>
                </c:pt>
              </c:numCache>
            </c:numRef>
          </c:val>
        </c:ser>
        <c:dLbls>
          <c:showVal val="1"/>
        </c:dLbls>
        <c:gapWidth val="75"/>
        <c:shape val="cylinder"/>
        <c:axId val="97616256"/>
        <c:axId val="97617792"/>
        <c:axId val="0"/>
      </c:bar3DChart>
      <c:catAx>
        <c:axId val="97616256"/>
        <c:scaling>
          <c:orientation val="minMax"/>
        </c:scaling>
        <c:axPos val="b"/>
        <c:majorTickMark val="none"/>
        <c:tickLblPos val="nextTo"/>
        <c:crossAx val="97617792"/>
        <c:crosses val="autoZero"/>
        <c:auto val="1"/>
        <c:lblAlgn val="ctr"/>
        <c:lblOffset val="100"/>
      </c:catAx>
      <c:valAx>
        <c:axId val="97617792"/>
        <c:scaling>
          <c:orientation val="minMax"/>
        </c:scaling>
        <c:axPos val="l"/>
        <c:numFmt formatCode="General" sourceLinked="1"/>
        <c:majorTickMark val="none"/>
        <c:tickLblPos val="nextTo"/>
        <c:crossAx val="9761625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F30842-A30B-453B-972D-BAB63098D9D6}" type="doc">
      <dgm:prSet loTypeId="urn:microsoft.com/office/officeart/2005/8/layout/hList3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F737354-5A0E-4B2C-83F4-ACCB69D60A28}" type="pres">
      <dgm:prSet presAssocID="{66F30842-A30B-453B-972D-BAB63098D9D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4842456F-5B64-4A64-A91E-0AA232B30FF1}" type="presOf" srcId="{66F30842-A30B-453B-972D-BAB63098D9D6}" destId="{1F737354-5A0E-4B2C-83F4-ACCB69D60A28}" srcOrd="0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12116,3 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433,8 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42969" custLinFactX="-72044" custLinFactNeighborX="-100000" custLinFactNeighborY="-28103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97095" custScaleY="86788" custLinFactNeighborX="-21251" custLinFactNeighborY="44690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490F75-E29A-4CE2-83BE-1E1A8672D532}" type="presOf" srcId="{DBFC0E42-52C3-41AC-9D55-3ACB6CC85CB4}" destId="{8C300156-AF83-44F4-9572-C69CB6AE81BB}" srcOrd="1" destOrd="0" presId="urn:microsoft.com/office/officeart/2005/8/layout/venn1"/>
    <dgm:cxn modelId="{8D617BC7-7D17-4F7E-B6E0-535F187A301E}" type="presOf" srcId="{DBFC0E42-52C3-41AC-9D55-3ACB6CC85CB4}" destId="{E30DA2D8-C1F0-4BB3-8F56-836B6D54BAEA}" srcOrd="0" destOrd="0" presId="urn:microsoft.com/office/officeart/2005/8/layout/venn1"/>
    <dgm:cxn modelId="{8031C576-DA03-4ED1-83E3-E91B2F985784}" type="presOf" srcId="{517D4731-E778-4229-ADC1-3054A5537D2B}" destId="{0CCA2EBD-E007-40E2-BC0A-B9FC89413435}" srcOrd="0" destOrd="0" presId="urn:microsoft.com/office/officeart/2005/8/layout/venn1"/>
    <dgm:cxn modelId="{679CD3D0-7EBC-4421-A92F-BB023F93F790}" type="presOf" srcId="{7D40F476-0546-4DC1-BB6A-4F8DD0F3633C}" destId="{780274D5-3C8B-4693-9DBA-38420241D3FC}" srcOrd="0" destOrd="0" presId="urn:microsoft.com/office/officeart/2005/8/layout/venn1"/>
    <dgm:cxn modelId="{28B2DA69-6EF2-4817-A91D-6D23FE696EEA}" type="presOf" srcId="{7D40F476-0546-4DC1-BB6A-4F8DD0F3633C}" destId="{13135B4C-4AC9-43E6-AF2F-D7E23FABF6CB}" srcOrd="1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2688AC31-E223-4884-95B0-4F9971C04195}" type="presParOf" srcId="{0CCA2EBD-E007-40E2-BC0A-B9FC89413435}" destId="{780274D5-3C8B-4693-9DBA-38420241D3FC}" srcOrd="0" destOrd="0" presId="urn:microsoft.com/office/officeart/2005/8/layout/venn1"/>
    <dgm:cxn modelId="{35DEAFD0-CB93-4D58-8CD9-DB70BC356D65}" type="presParOf" srcId="{0CCA2EBD-E007-40E2-BC0A-B9FC89413435}" destId="{13135B4C-4AC9-43E6-AF2F-D7E23FABF6CB}" srcOrd="1" destOrd="0" presId="urn:microsoft.com/office/officeart/2005/8/layout/venn1"/>
    <dgm:cxn modelId="{E2A3A9F5-C85D-44F0-A59E-F7A30B0BFA06}" type="presParOf" srcId="{0CCA2EBD-E007-40E2-BC0A-B9FC89413435}" destId="{E30DA2D8-C1F0-4BB3-8F56-836B6D54BAEA}" srcOrd="2" destOrd="0" presId="urn:microsoft.com/office/officeart/2005/8/layout/venn1"/>
    <dgm:cxn modelId="{6FB216BA-106C-4ACF-B47A-F5CA3A1EB306}" type="presParOf" srcId="{0CCA2EBD-E007-40E2-BC0A-B9FC89413435}" destId="{8C300156-AF83-44F4-9572-C69CB6AE81BB}" srcOrd="3" destOrd="0" presId="urn:microsoft.com/office/officeart/2005/8/layout/venn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12452,6 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705 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42969" custLinFactNeighborX="-4464" custLinFactNeighborY="-8936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97095" custScaleY="86788" custLinFactNeighborX="-18380" custLinFactNeighborY="4596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7BED56-AC1B-4B19-B9BE-CE6CAB10BD8F}" type="presOf" srcId="{DBFC0E42-52C3-41AC-9D55-3ACB6CC85CB4}" destId="{E30DA2D8-C1F0-4BB3-8F56-836B6D54BAEA}" srcOrd="0" destOrd="0" presId="urn:microsoft.com/office/officeart/2005/8/layout/venn1"/>
    <dgm:cxn modelId="{FC3E3844-A23E-4745-B580-B3D3691814EB}" type="presOf" srcId="{517D4731-E778-4229-ADC1-3054A5537D2B}" destId="{0CCA2EBD-E007-40E2-BC0A-B9FC89413435}" srcOrd="0" destOrd="0" presId="urn:microsoft.com/office/officeart/2005/8/layout/venn1"/>
    <dgm:cxn modelId="{8FA6764F-9804-4E61-A29B-AC7AC38F6A00}" type="presOf" srcId="{7D40F476-0546-4DC1-BB6A-4F8DD0F3633C}" destId="{13135B4C-4AC9-43E6-AF2F-D7E23FABF6CB}" srcOrd="1" destOrd="0" presId="urn:microsoft.com/office/officeart/2005/8/layout/venn1"/>
    <dgm:cxn modelId="{2463FD99-D591-4FF0-8D83-51A307296B73}" type="presOf" srcId="{7D40F476-0546-4DC1-BB6A-4F8DD0F3633C}" destId="{780274D5-3C8B-4693-9DBA-38420241D3FC}" srcOrd="0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C4463D36-4A59-4AC1-901E-0A8B0EBF4DF6}" type="presOf" srcId="{DBFC0E42-52C3-41AC-9D55-3ACB6CC85CB4}" destId="{8C300156-AF83-44F4-9572-C69CB6AE81BB}" srcOrd="1" destOrd="0" presId="urn:microsoft.com/office/officeart/2005/8/layout/venn1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A9B27215-45D3-4BE9-8A47-B79C6FE3969A}" type="presParOf" srcId="{0CCA2EBD-E007-40E2-BC0A-B9FC89413435}" destId="{780274D5-3C8B-4693-9DBA-38420241D3FC}" srcOrd="0" destOrd="0" presId="urn:microsoft.com/office/officeart/2005/8/layout/venn1"/>
    <dgm:cxn modelId="{C4E024E0-1797-4369-947E-753F2DCFF35B}" type="presParOf" srcId="{0CCA2EBD-E007-40E2-BC0A-B9FC89413435}" destId="{13135B4C-4AC9-43E6-AF2F-D7E23FABF6CB}" srcOrd="1" destOrd="0" presId="urn:microsoft.com/office/officeart/2005/8/layout/venn1"/>
    <dgm:cxn modelId="{3A3E0C5F-BCC2-45F1-8AA0-FEDF38472068}" type="presParOf" srcId="{0CCA2EBD-E007-40E2-BC0A-B9FC89413435}" destId="{E30DA2D8-C1F0-4BB3-8F56-836B6D54BAEA}" srcOrd="2" destOrd="0" presId="urn:microsoft.com/office/officeart/2005/8/layout/venn1"/>
    <dgm:cxn modelId="{4003AEC6-1042-4049-B958-2BFEC8DC5B7F}" type="presParOf" srcId="{0CCA2EBD-E007-40E2-BC0A-B9FC89413435}" destId="{8C300156-AF83-44F4-9572-C69CB6AE81BB}" srcOrd="3" destOrd="0" presId="urn:microsoft.com/office/officeart/2005/8/layout/venn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EB284DD-D58C-48D7-8894-7BD370D26E32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0FCF210-6D6A-4772-B4D0-D5A5C414C317}">
      <dgm:prSet phldrT="[Текст]"/>
      <dgm:spPr/>
      <dgm:t>
        <a:bodyPr/>
        <a:lstStyle/>
        <a:p>
          <a:r>
            <a:rPr lang="ru-RU" dirty="0" smtClean="0"/>
            <a:t>Основные источники формирования дорожного фонда Большекрепинского сельского поселения Родионово-Несветайского района</a:t>
          </a:r>
          <a:endParaRPr lang="ru-RU" dirty="0"/>
        </a:p>
      </dgm:t>
    </dgm:pt>
    <dgm:pt modelId="{6711813A-827B-47A6-A749-9089505EE5A5}" type="parTrans" cxnId="{C97C5C15-79FB-4A86-874E-D3F9712AB6E7}">
      <dgm:prSet/>
      <dgm:spPr/>
      <dgm:t>
        <a:bodyPr/>
        <a:lstStyle/>
        <a:p>
          <a:endParaRPr lang="ru-RU"/>
        </a:p>
      </dgm:t>
    </dgm:pt>
    <dgm:pt modelId="{CECE67A7-9C9B-4C3C-B083-ACA913A6BC96}" type="sibTrans" cxnId="{C97C5C15-79FB-4A86-874E-D3F9712AB6E7}">
      <dgm:prSet/>
      <dgm:spPr/>
      <dgm:t>
        <a:bodyPr/>
        <a:lstStyle/>
        <a:p>
          <a:endParaRPr lang="ru-RU"/>
        </a:p>
      </dgm:t>
    </dgm:pt>
    <dgm:pt modelId="{93C4D0A1-2354-471B-A5BE-27772F0AE045}">
      <dgm:prSet phldrT="[Текст]"/>
      <dgm:spPr/>
      <dgm:t>
        <a:bodyPr/>
        <a:lstStyle/>
        <a:p>
          <a:r>
            <a:rPr lang="ru-RU" dirty="0" smtClean="0"/>
            <a:t>Акцизы на автомобильный бензин, прямогонный бензин, дизельное топливо, моторные масла для дизельных и (или) карбюраторных (инжекторных) двигателей, производимые на территории Российской Федерации</a:t>
          </a:r>
          <a:endParaRPr lang="ru-RU" dirty="0"/>
        </a:p>
      </dgm:t>
    </dgm:pt>
    <dgm:pt modelId="{668B287F-AB69-48DB-B984-EB9D98183406}" type="parTrans" cxnId="{F27843EC-0C79-40A1-A4E6-D7F8C7EF7BF3}">
      <dgm:prSet/>
      <dgm:spPr/>
      <dgm:t>
        <a:bodyPr/>
        <a:lstStyle/>
        <a:p>
          <a:endParaRPr lang="ru-RU"/>
        </a:p>
      </dgm:t>
    </dgm:pt>
    <dgm:pt modelId="{21BF585A-5063-4B2F-9D39-9054F890698F}" type="sibTrans" cxnId="{F27843EC-0C79-40A1-A4E6-D7F8C7EF7BF3}">
      <dgm:prSet/>
      <dgm:spPr/>
      <dgm:t>
        <a:bodyPr/>
        <a:lstStyle/>
        <a:p>
          <a:endParaRPr lang="ru-RU"/>
        </a:p>
      </dgm:t>
    </dgm:pt>
    <dgm:pt modelId="{5952349A-F00E-4913-BD98-1F249B963318}">
      <dgm:prSet phldrT="[Текст]"/>
      <dgm:spPr/>
      <dgm:t>
        <a:bodyPr/>
        <a:lstStyle/>
        <a:p>
          <a:r>
            <a:rPr lang="ru-RU" smtClean="0"/>
            <a:t>Расходы на текущий </a:t>
          </a:r>
          <a:r>
            <a:rPr lang="ru-RU" dirty="0" smtClean="0"/>
            <a:t>ремонт и содержание автомобильных дорог общего пользования местного значения</a:t>
          </a:r>
          <a:endParaRPr lang="ru-RU" dirty="0"/>
        </a:p>
      </dgm:t>
    </dgm:pt>
    <dgm:pt modelId="{4E83850F-D795-4ED5-BD43-231F1CB4910F}" type="parTrans" cxnId="{E9FE4164-6268-4936-9C59-2EC7871BA9C1}">
      <dgm:prSet/>
      <dgm:spPr/>
      <dgm:t>
        <a:bodyPr/>
        <a:lstStyle/>
        <a:p>
          <a:endParaRPr lang="ru-RU"/>
        </a:p>
      </dgm:t>
    </dgm:pt>
    <dgm:pt modelId="{C2C942E7-36D9-47BD-932E-19D4EDAFFD7A}" type="sibTrans" cxnId="{E9FE4164-6268-4936-9C59-2EC7871BA9C1}">
      <dgm:prSet/>
      <dgm:spPr/>
      <dgm:t>
        <a:bodyPr/>
        <a:lstStyle/>
        <a:p>
          <a:endParaRPr lang="ru-RU"/>
        </a:p>
      </dgm:t>
    </dgm:pt>
    <dgm:pt modelId="{432B59D4-9CD6-463F-ABB7-1C7EA1EB9819}" type="pres">
      <dgm:prSet presAssocID="{FEB284DD-D58C-48D7-8894-7BD370D26E3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17AB66-8986-4B03-B8B1-A922F6357C70}" type="pres">
      <dgm:prSet presAssocID="{A0FCF210-6D6A-4772-B4D0-D5A5C414C317}" presName="boxAndChildren" presStyleCnt="0"/>
      <dgm:spPr/>
    </dgm:pt>
    <dgm:pt modelId="{3D2ABB69-CD70-45C6-8DCD-0B06DDAF9F39}" type="pres">
      <dgm:prSet presAssocID="{A0FCF210-6D6A-4772-B4D0-D5A5C414C317}" presName="parentTextBox" presStyleLbl="node1" presStyleIdx="0" presStyleCnt="1"/>
      <dgm:spPr/>
      <dgm:t>
        <a:bodyPr/>
        <a:lstStyle/>
        <a:p>
          <a:endParaRPr lang="ru-RU"/>
        </a:p>
      </dgm:t>
    </dgm:pt>
    <dgm:pt modelId="{7349DE15-39F4-4668-BC29-06142A6A8497}" type="pres">
      <dgm:prSet presAssocID="{A0FCF210-6D6A-4772-B4D0-D5A5C414C317}" presName="entireBox" presStyleLbl="node1" presStyleIdx="0" presStyleCnt="1" custLinFactNeighborY="6897"/>
      <dgm:spPr/>
      <dgm:t>
        <a:bodyPr/>
        <a:lstStyle/>
        <a:p>
          <a:endParaRPr lang="ru-RU"/>
        </a:p>
      </dgm:t>
    </dgm:pt>
    <dgm:pt modelId="{D50469F0-A2C2-4B0A-89CE-B4AE3370567D}" type="pres">
      <dgm:prSet presAssocID="{A0FCF210-6D6A-4772-B4D0-D5A5C414C317}" presName="descendantBox" presStyleCnt="0"/>
      <dgm:spPr/>
    </dgm:pt>
    <dgm:pt modelId="{3B7077ED-3977-4D7C-8046-A2A6DB0F94F8}" type="pres">
      <dgm:prSet presAssocID="{93C4D0A1-2354-471B-A5BE-27772F0AE045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7D1630-C958-4F39-B92E-69228446955D}" type="pres">
      <dgm:prSet presAssocID="{5952349A-F00E-4913-BD98-1F249B963318}" presName="childTextBox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7843EC-0C79-40A1-A4E6-D7F8C7EF7BF3}" srcId="{A0FCF210-6D6A-4772-B4D0-D5A5C414C317}" destId="{93C4D0A1-2354-471B-A5BE-27772F0AE045}" srcOrd="0" destOrd="0" parTransId="{668B287F-AB69-48DB-B984-EB9D98183406}" sibTransId="{21BF585A-5063-4B2F-9D39-9054F890698F}"/>
    <dgm:cxn modelId="{C605186C-01F6-4682-9F2D-21C8310BFB3C}" type="presOf" srcId="{A0FCF210-6D6A-4772-B4D0-D5A5C414C317}" destId="{7349DE15-39F4-4668-BC29-06142A6A8497}" srcOrd="1" destOrd="0" presId="urn:microsoft.com/office/officeart/2005/8/layout/process4"/>
    <dgm:cxn modelId="{841B03D7-9C14-4B1E-A33D-EE62A87EEE4C}" type="presOf" srcId="{A0FCF210-6D6A-4772-B4D0-D5A5C414C317}" destId="{3D2ABB69-CD70-45C6-8DCD-0B06DDAF9F39}" srcOrd="0" destOrd="0" presId="urn:microsoft.com/office/officeart/2005/8/layout/process4"/>
    <dgm:cxn modelId="{985F8211-8E81-4C1B-9181-D6511CAD5D54}" type="presOf" srcId="{5952349A-F00E-4913-BD98-1F249B963318}" destId="{9E7D1630-C958-4F39-B92E-69228446955D}" srcOrd="0" destOrd="0" presId="urn:microsoft.com/office/officeart/2005/8/layout/process4"/>
    <dgm:cxn modelId="{C97C5C15-79FB-4A86-874E-D3F9712AB6E7}" srcId="{FEB284DD-D58C-48D7-8894-7BD370D26E32}" destId="{A0FCF210-6D6A-4772-B4D0-D5A5C414C317}" srcOrd="0" destOrd="0" parTransId="{6711813A-827B-47A6-A749-9089505EE5A5}" sibTransId="{CECE67A7-9C9B-4C3C-B083-ACA913A6BC96}"/>
    <dgm:cxn modelId="{F271703F-506A-460A-8D90-A940B43CF500}" type="presOf" srcId="{93C4D0A1-2354-471B-A5BE-27772F0AE045}" destId="{3B7077ED-3977-4D7C-8046-A2A6DB0F94F8}" srcOrd="0" destOrd="0" presId="urn:microsoft.com/office/officeart/2005/8/layout/process4"/>
    <dgm:cxn modelId="{E9FE4164-6268-4936-9C59-2EC7871BA9C1}" srcId="{A0FCF210-6D6A-4772-B4D0-D5A5C414C317}" destId="{5952349A-F00E-4913-BD98-1F249B963318}" srcOrd="1" destOrd="0" parTransId="{4E83850F-D795-4ED5-BD43-231F1CB4910F}" sibTransId="{C2C942E7-36D9-47BD-932E-19D4EDAFFD7A}"/>
    <dgm:cxn modelId="{8598FC36-C614-4704-BB27-C3CBEC8683F7}" type="presOf" srcId="{FEB284DD-D58C-48D7-8894-7BD370D26E32}" destId="{432B59D4-9CD6-463F-ABB7-1C7EA1EB9819}" srcOrd="0" destOrd="0" presId="urn:microsoft.com/office/officeart/2005/8/layout/process4"/>
    <dgm:cxn modelId="{7B4B1B4D-5730-4358-8B27-FFEC298D1580}" type="presParOf" srcId="{432B59D4-9CD6-463F-ABB7-1C7EA1EB9819}" destId="{B317AB66-8986-4B03-B8B1-A922F6357C70}" srcOrd="0" destOrd="0" presId="urn:microsoft.com/office/officeart/2005/8/layout/process4"/>
    <dgm:cxn modelId="{2B4995EC-C941-4AEC-BC3B-AA0A4A11FC96}" type="presParOf" srcId="{B317AB66-8986-4B03-B8B1-A922F6357C70}" destId="{3D2ABB69-CD70-45C6-8DCD-0B06DDAF9F39}" srcOrd="0" destOrd="0" presId="urn:microsoft.com/office/officeart/2005/8/layout/process4"/>
    <dgm:cxn modelId="{B9CD6D29-FE88-4246-91F1-8F0ED44FBBFE}" type="presParOf" srcId="{B317AB66-8986-4B03-B8B1-A922F6357C70}" destId="{7349DE15-39F4-4668-BC29-06142A6A8497}" srcOrd="1" destOrd="0" presId="urn:microsoft.com/office/officeart/2005/8/layout/process4"/>
    <dgm:cxn modelId="{703FEABA-276D-4A10-ABBA-2CA1DBD84937}" type="presParOf" srcId="{B317AB66-8986-4B03-B8B1-A922F6357C70}" destId="{D50469F0-A2C2-4B0A-89CE-B4AE3370567D}" srcOrd="2" destOrd="0" presId="urn:microsoft.com/office/officeart/2005/8/layout/process4"/>
    <dgm:cxn modelId="{880E5E4F-B3F8-4DD7-89CE-0F61AFEC8CF1}" type="presParOf" srcId="{D50469F0-A2C2-4B0A-89CE-B4AE3370567D}" destId="{3B7077ED-3977-4D7C-8046-A2A6DB0F94F8}" srcOrd="0" destOrd="0" presId="urn:microsoft.com/office/officeart/2005/8/layout/process4"/>
    <dgm:cxn modelId="{F5B16027-3F53-4B6C-A75C-428F9D348860}" type="presParOf" srcId="{D50469F0-A2C2-4B0A-89CE-B4AE3370567D}" destId="{9E7D1630-C958-4F39-B92E-69228446955D}" srcOrd="1" destOrd="0" presId="urn:microsoft.com/office/officeart/2005/8/layout/process4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EB284DD-D58C-48D7-8894-7BD370D26E32}" type="doc">
      <dgm:prSet loTypeId="urn:microsoft.com/office/officeart/2005/8/layout/process4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0FCF210-6D6A-4772-B4D0-D5A5C414C317}">
      <dgm:prSet phldrT="[Текст]"/>
      <dgm:spPr/>
      <dgm:t>
        <a:bodyPr/>
        <a:lstStyle/>
        <a:p>
          <a:r>
            <a:rPr lang="ru-RU" dirty="0" smtClean="0"/>
            <a:t>Объем бюджетных ассигнований дорожного фонда Большекрепинского  сельского поселения Родионово-Несветайского района</a:t>
          </a:r>
          <a:endParaRPr lang="ru-RU" dirty="0"/>
        </a:p>
      </dgm:t>
    </dgm:pt>
    <dgm:pt modelId="{6711813A-827B-47A6-A749-9089505EE5A5}" type="parTrans" cxnId="{C97C5C15-79FB-4A86-874E-D3F9712AB6E7}">
      <dgm:prSet/>
      <dgm:spPr/>
      <dgm:t>
        <a:bodyPr/>
        <a:lstStyle/>
        <a:p>
          <a:endParaRPr lang="ru-RU"/>
        </a:p>
      </dgm:t>
    </dgm:pt>
    <dgm:pt modelId="{CECE67A7-9C9B-4C3C-B083-ACA913A6BC96}" type="sibTrans" cxnId="{C97C5C15-79FB-4A86-874E-D3F9712AB6E7}">
      <dgm:prSet/>
      <dgm:spPr/>
      <dgm:t>
        <a:bodyPr/>
        <a:lstStyle/>
        <a:p>
          <a:endParaRPr lang="ru-RU"/>
        </a:p>
      </dgm:t>
    </dgm:pt>
    <dgm:pt modelId="{93C4D0A1-2354-471B-A5BE-27772F0AE045}">
      <dgm:prSet phldrT="[Текст]" custT="1"/>
      <dgm:spPr/>
      <dgm:t>
        <a:bodyPr/>
        <a:lstStyle/>
        <a:p>
          <a:r>
            <a:rPr lang="ru-RU" sz="2400" dirty="0" smtClean="0"/>
            <a:t>2016 год</a:t>
          </a:r>
          <a:endParaRPr lang="ru-RU" sz="2400" dirty="0"/>
        </a:p>
      </dgm:t>
    </dgm:pt>
    <dgm:pt modelId="{668B287F-AB69-48DB-B984-EB9D98183406}" type="parTrans" cxnId="{F27843EC-0C79-40A1-A4E6-D7F8C7EF7BF3}">
      <dgm:prSet/>
      <dgm:spPr/>
      <dgm:t>
        <a:bodyPr/>
        <a:lstStyle/>
        <a:p>
          <a:endParaRPr lang="ru-RU"/>
        </a:p>
      </dgm:t>
    </dgm:pt>
    <dgm:pt modelId="{21BF585A-5063-4B2F-9D39-9054F890698F}" type="sibTrans" cxnId="{F27843EC-0C79-40A1-A4E6-D7F8C7EF7BF3}">
      <dgm:prSet/>
      <dgm:spPr/>
      <dgm:t>
        <a:bodyPr/>
        <a:lstStyle/>
        <a:p>
          <a:endParaRPr lang="ru-RU"/>
        </a:p>
      </dgm:t>
    </dgm:pt>
    <dgm:pt modelId="{5952349A-F00E-4913-BD98-1F249B963318}">
      <dgm:prSet phldrT="[Текст]"/>
      <dgm:spPr/>
      <dgm:t>
        <a:bodyPr/>
        <a:lstStyle/>
        <a:p>
          <a:r>
            <a:rPr lang="ru-RU" dirty="0" smtClean="0"/>
            <a:t>1336,3 тыс. рублей</a:t>
          </a:r>
          <a:endParaRPr lang="ru-RU" dirty="0"/>
        </a:p>
      </dgm:t>
    </dgm:pt>
    <dgm:pt modelId="{4E83850F-D795-4ED5-BD43-231F1CB4910F}" type="parTrans" cxnId="{E9FE4164-6268-4936-9C59-2EC7871BA9C1}">
      <dgm:prSet/>
      <dgm:spPr/>
      <dgm:t>
        <a:bodyPr/>
        <a:lstStyle/>
        <a:p>
          <a:endParaRPr lang="ru-RU"/>
        </a:p>
      </dgm:t>
    </dgm:pt>
    <dgm:pt modelId="{C2C942E7-36D9-47BD-932E-19D4EDAFFD7A}" type="sibTrans" cxnId="{E9FE4164-6268-4936-9C59-2EC7871BA9C1}">
      <dgm:prSet/>
      <dgm:spPr/>
      <dgm:t>
        <a:bodyPr/>
        <a:lstStyle/>
        <a:p>
          <a:endParaRPr lang="ru-RU"/>
        </a:p>
      </dgm:t>
    </dgm:pt>
    <dgm:pt modelId="{432B59D4-9CD6-463F-ABB7-1C7EA1EB9819}" type="pres">
      <dgm:prSet presAssocID="{FEB284DD-D58C-48D7-8894-7BD370D26E3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17AB66-8986-4B03-B8B1-A922F6357C70}" type="pres">
      <dgm:prSet presAssocID="{A0FCF210-6D6A-4772-B4D0-D5A5C414C317}" presName="boxAndChildren" presStyleCnt="0"/>
      <dgm:spPr/>
    </dgm:pt>
    <dgm:pt modelId="{3D2ABB69-CD70-45C6-8DCD-0B06DDAF9F39}" type="pres">
      <dgm:prSet presAssocID="{A0FCF210-6D6A-4772-B4D0-D5A5C414C317}" presName="parentTextBox" presStyleLbl="node1" presStyleIdx="0" presStyleCnt="1"/>
      <dgm:spPr/>
      <dgm:t>
        <a:bodyPr/>
        <a:lstStyle/>
        <a:p>
          <a:endParaRPr lang="ru-RU"/>
        </a:p>
      </dgm:t>
    </dgm:pt>
    <dgm:pt modelId="{7349DE15-39F4-4668-BC29-06142A6A8497}" type="pres">
      <dgm:prSet presAssocID="{A0FCF210-6D6A-4772-B4D0-D5A5C414C317}" presName="entireBox" presStyleLbl="node1" presStyleIdx="0" presStyleCnt="1" custLinFactNeighborX="-1923"/>
      <dgm:spPr/>
      <dgm:t>
        <a:bodyPr/>
        <a:lstStyle/>
        <a:p>
          <a:endParaRPr lang="ru-RU"/>
        </a:p>
      </dgm:t>
    </dgm:pt>
    <dgm:pt modelId="{D50469F0-A2C2-4B0A-89CE-B4AE3370567D}" type="pres">
      <dgm:prSet presAssocID="{A0FCF210-6D6A-4772-B4D0-D5A5C414C317}" presName="descendantBox" presStyleCnt="0"/>
      <dgm:spPr/>
    </dgm:pt>
    <dgm:pt modelId="{3B7077ED-3977-4D7C-8046-A2A6DB0F94F8}" type="pres">
      <dgm:prSet presAssocID="{93C4D0A1-2354-471B-A5BE-27772F0AE045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7D1630-C958-4F39-B92E-69228446955D}" type="pres">
      <dgm:prSet presAssocID="{5952349A-F00E-4913-BD98-1F249B963318}" presName="childTextBox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7843EC-0C79-40A1-A4E6-D7F8C7EF7BF3}" srcId="{A0FCF210-6D6A-4772-B4D0-D5A5C414C317}" destId="{93C4D0A1-2354-471B-A5BE-27772F0AE045}" srcOrd="0" destOrd="0" parTransId="{668B287F-AB69-48DB-B984-EB9D98183406}" sibTransId="{21BF585A-5063-4B2F-9D39-9054F890698F}"/>
    <dgm:cxn modelId="{A9875B00-489F-4FDE-817D-0DB1B523A1B4}" type="presOf" srcId="{FEB284DD-D58C-48D7-8894-7BD370D26E32}" destId="{432B59D4-9CD6-463F-ABB7-1C7EA1EB9819}" srcOrd="0" destOrd="0" presId="urn:microsoft.com/office/officeart/2005/8/layout/process4"/>
    <dgm:cxn modelId="{3533C649-B0AE-4911-B6EC-399BB26A567C}" type="presOf" srcId="{5952349A-F00E-4913-BD98-1F249B963318}" destId="{9E7D1630-C958-4F39-B92E-69228446955D}" srcOrd="0" destOrd="0" presId="urn:microsoft.com/office/officeart/2005/8/layout/process4"/>
    <dgm:cxn modelId="{FF5C2B34-F9F2-43F2-A63A-C6189C5AEDE1}" type="presOf" srcId="{93C4D0A1-2354-471B-A5BE-27772F0AE045}" destId="{3B7077ED-3977-4D7C-8046-A2A6DB0F94F8}" srcOrd="0" destOrd="0" presId="urn:microsoft.com/office/officeart/2005/8/layout/process4"/>
    <dgm:cxn modelId="{C97C5C15-79FB-4A86-874E-D3F9712AB6E7}" srcId="{FEB284DD-D58C-48D7-8894-7BD370D26E32}" destId="{A0FCF210-6D6A-4772-B4D0-D5A5C414C317}" srcOrd="0" destOrd="0" parTransId="{6711813A-827B-47A6-A749-9089505EE5A5}" sibTransId="{CECE67A7-9C9B-4C3C-B083-ACA913A6BC96}"/>
    <dgm:cxn modelId="{E9FE4164-6268-4936-9C59-2EC7871BA9C1}" srcId="{A0FCF210-6D6A-4772-B4D0-D5A5C414C317}" destId="{5952349A-F00E-4913-BD98-1F249B963318}" srcOrd="1" destOrd="0" parTransId="{4E83850F-D795-4ED5-BD43-231F1CB4910F}" sibTransId="{C2C942E7-36D9-47BD-932E-19D4EDAFFD7A}"/>
    <dgm:cxn modelId="{B7290E8C-88B4-4042-8E94-5970667B015F}" type="presOf" srcId="{A0FCF210-6D6A-4772-B4D0-D5A5C414C317}" destId="{7349DE15-39F4-4668-BC29-06142A6A8497}" srcOrd="1" destOrd="0" presId="urn:microsoft.com/office/officeart/2005/8/layout/process4"/>
    <dgm:cxn modelId="{336F5CB0-FB69-4C7A-8FEE-FA6BCDD47437}" type="presOf" srcId="{A0FCF210-6D6A-4772-B4D0-D5A5C414C317}" destId="{3D2ABB69-CD70-45C6-8DCD-0B06DDAF9F39}" srcOrd="0" destOrd="0" presId="urn:microsoft.com/office/officeart/2005/8/layout/process4"/>
    <dgm:cxn modelId="{6B769E73-55D1-4997-94DB-8B3370946FB3}" type="presParOf" srcId="{432B59D4-9CD6-463F-ABB7-1C7EA1EB9819}" destId="{B317AB66-8986-4B03-B8B1-A922F6357C70}" srcOrd="0" destOrd="0" presId="urn:microsoft.com/office/officeart/2005/8/layout/process4"/>
    <dgm:cxn modelId="{4DB63072-5202-4679-B08A-E7D40F8E496D}" type="presParOf" srcId="{B317AB66-8986-4B03-B8B1-A922F6357C70}" destId="{3D2ABB69-CD70-45C6-8DCD-0B06DDAF9F39}" srcOrd="0" destOrd="0" presId="urn:microsoft.com/office/officeart/2005/8/layout/process4"/>
    <dgm:cxn modelId="{858D16B1-7BD5-456A-B25F-1A6EFE6DCF8E}" type="presParOf" srcId="{B317AB66-8986-4B03-B8B1-A922F6357C70}" destId="{7349DE15-39F4-4668-BC29-06142A6A8497}" srcOrd="1" destOrd="0" presId="urn:microsoft.com/office/officeart/2005/8/layout/process4"/>
    <dgm:cxn modelId="{2E5F88C5-2163-4539-A562-D6EE6C160AD7}" type="presParOf" srcId="{B317AB66-8986-4B03-B8B1-A922F6357C70}" destId="{D50469F0-A2C2-4B0A-89CE-B4AE3370567D}" srcOrd="2" destOrd="0" presId="urn:microsoft.com/office/officeart/2005/8/layout/process4"/>
    <dgm:cxn modelId="{1A686033-0357-4E13-9C88-B27F85330D2C}" type="presParOf" srcId="{D50469F0-A2C2-4B0A-89CE-B4AE3370567D}" destId="{3B7077ED-3977-4D7C-8046-A2A6DB0F94F8}" srcOrd="0" destOrd="0" presId="urn:microsoft.com/office/officeart/2005/8/layout/process4"/>
    <dgm:cxn modelId="{A03ECBEE-32BA-4941-8FD6-E0BDD7A21B36}" type="presParOf" srcId="{D50469F0-A2C2-4B0A-89CE-B4AE3370567D}" destId="{9E7D1630-C958-4F39-B92E-69228446955D}" srcOrd="1" destOrd="0" presId="urn:microsoft.com/office/officeart/2005/8/layout/process4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908FD9E-D2D0-40F5-BB56-9A24378DE7DD}" type="doc">
      <dgm:prSet loTypeId="urn:microsoft.com/office/officeart/2005/8/layout/target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5AC4ADB-0D42-4B67-9AC7-97DC51173E90}">
      <dgm:prSet custT="1"/>
      <dgm:spPr/>
      <dgm:t>
        <a:bodyPr/>
        <a:lstStyle/>
        <a:p>
          <a:pPr rtl="0"/>
          <a:r>
            <a:rPr lang="ru-RU" sz="2800" b="1" dirty="0" smtClean="0"/>
            <a:t>Бюджет </a:t>
          </a:r>
          <a:r>
            <a:rPr lang="ru-RU" sz="1900" b="1" dirty="0" smtClean="0"/>
            <a:t/>
          </a:r>
          <a:br>
            <a:rPr lang="ru-RU" sz="1900" b="1" dirty="0" smtClean="0"/>
          </a:br>
          <a:r>
            <a:rPr lang="ru-RU" sz="1900" b="1" dirty="0" smtClean="0"/>
            <a:t>Большекрепинского сельского </a:t>
          </a:r>
          <a:r>
            <a:rPr lang="ru-RU" sz="1900" b="1" dirty="0" smtClean="0"/>
            <a:t>поселения Родионово-Несветайского района </a:t>
          </a:r>
          <a:endParaRPr lang="ru-RU" sz="1900" dirty="0"/>
        </a:p>
      </dgm:t>
    </dgm:pt>
    <dgm:pt modelId="{176463FB-171D-4D7F-B847-4C07A791AABE}" type="parTrans" cxnId="{5C238199-99F8-4209-A3FB-806CDEF0682B}">
      <dgm:prSet/>
      <dgm:spPr/>
      <dgm:t>
        <a:bodyPr/>
        <a:lstStyle/>
        <a:p>
          <a:endParaRPr lang="ru-RU"/>
        </a:p>
      </dgm:t>
    </dgm:pt>
    <dgm:pt modelId="{6BEF8FB8-111A-4AE2-9830-224F9FC6E7EF}" type="sibTrans" cxnId="{5C238199-99F8-4209-A3FB-806CDEF0682B}">
      <dgm:prSet/>
      <dgm:spPr/>
      <dgm:t>
        <a:bodyPr/>
        <a:lstStyle/>
        <a:p>
          <a:endParaRPr lang="ru-RU"/>
        </a:p>
      </dgm:t>
    </dgm:pt>
    <dgm:pt modelId="{A25240DD-7493-4CE4-8988-07FAC51E270A}">
      <dgm:prSet custT="1"/>
      <dgm:spPr/>
      <dgm:t>
        <a:bodyPr/>
        <a:lstStyle/>
        <a:p>
          <a:pPr rtl="0"/>
          <a:r>
            <a:rPr lang="ru-RU" sz="2800" b="1" dirty="0" smtClean="0"/>
            <a:t>на 2016 год</a:t>
          </a:r>
        </a:p>
        <a:p>
          <a:pPr rtl="0"/>
          <a:r>
            <a:rPr lang="ru-RU" sz="1900" b="1" dirty="0" smtClean="0"/>
            <a:t> </a:t>
          </a:r>
          <a:r>
            <a:rPr lang="ru-RU" sz="1900" b="1" i="1" dirty="0" smtClean="0"/>
            <a:t>разработан </a:t>
          </a:r>
          <a:endParaRPr lang="ru-RU" sz="1900" dirty="0"/>
        </a:p>
      </dgm:t>
    </dgm:pt>
    <dgm:pt modelId="{D80913A6-3AF0-4567-9DC7-B7525D1D3C3C}" type="parTrans" cxnId="{03ACF627-9C73-4285-A8D2-0E756E4488A0}">
      <dgm:prSet/>
      <dgm:spPr/>
      <dgm:t>
        <a:bodyPr/>
        <a:lstStyle/>
        <a:p>
          <a:endParaRPr lang="ru-RU"/>
        </a:p>
      </dgm:t>
    </dgm:pt>
    <dgm:pt modelId="{A7417892-8A4E-40BA-ACE1-05F3CFE12C4A}" type="sibTrans" cxnId="{03ACF627-9C73-4285-A8D2-0E756E4488A0}">
      <dgm:prSet/>
      <dgm:spPr/>
      <dgm:t>
        <a:bodyPr/>
        <a:lstStyle/>
        <a:p>
          <a:endParaRPr lang="ru-RU"/>
        </a:p>
      </dgm:t>
    </dgm:pt>
    <dgm:pt modelId="{446AD5FD-0AE9-4DBE-BA94-E31A19BBA8A7}">
      <dgm:prSet/>
      <dgm:spPr/>
      <dgm:t>
        <a:bodyPr/>
        <a:lstStyle/>
        <a:p>
          <a:pPr rtl="0"/>
          <a:r>
            <a:rPr lang="ru-RU" b="1" i="1" dirty="0" smtClean="0"/>
            <a:t>Администрацией </a:t>
          </a:r>
          <a:r>
            <a:rPr lang="ru-RU" b="1" i="1" dirty="0" smtClean="0"/>
            <a:t>Большекрепинского сельского поселения</a:t>
          </a:r>
          <a:endParaRPr lang="ru-RU" b="1" dirty="0"/>
        </a:p>
      </dgm:t>
    </dgm:pt>
    <dgm:pt modelId="{A8C237A3-2809-4526-960D-56B6079DCE06}" type="parTrans" cxnId="{DBA8EF85-3D0A-4B75-B129-0E8FE78834AA}">
      <dgm:prSet/>
      <dgm:spPr/>
      <dgm:t>
        <a:bodyPr/>
        <a:lstStyle/>
        <a:p>
          <a:endParaRPr lang="ru-RU"/>
        </a:p>
      </dgm:t>
    </dgm:pt>
    <dgm:pt modelId="{A57A3489-8F92-4C1F-8C79-B61E742B6E9A}" type="sibTrans" cxnId="{DBA8EF85-3D0A-4B75-B129-0E8FE78834AA}">
      <dgm:prSet/>
      <dgm:spPr/>
      <dgm:t>
        <a:bodyPr/>
        <a:lstStyle/>
        <a:p>
          <a:endParaRPr lang="ru-RU"/>
        </a:p>
      </dgm:t>
    </dgm:pt>
    <dgm:pt modelId="{7EA5FF90-0508-4EB6-A4A4-C38800AF973C}">
      <dgm:prSet/>
      <dgm:spPr/>
      <dgm:t>
        <a:bodyPr/>
        <a:lstStyle/>
        <a:p>
          <a:pPr rtl="0"/>
          <a:endParaRPr lang="ru-RU" dirty="0"/>
        </a:p>
      </dgm:t>
    </dgm:pt>
    <dgm:pt modelId="{CA625D31-6CFA-41F0-8C92-91E4AC8CEA53}" type="parTrans" cxnId="{6E1FD0F5-0958-45A6-8683-F6168EC98954}">
      <dgm:prSet/>
      <dgm:spPr/>
      <dgm:t>
        <a:bodyPr/>
        <a:lstStyle/>
        <a:p>
          <a:endParaRPr lang="ru-RU"/>
        </a:p>
      </dgm:t>
    </dgm:pt>
    <dgm:pt modelId="{35D32241-2735-4D72-978B-EF84CC420B2A}" type="sibTrans" cxnId="{6E1FD0F5-0958-45A6-8683-F6168EC98954}">
      <dgm:prSet/>
      <dgm:spPr/>
      <dgm:t>
        <a:bodyPr/>
        <a:lstStyle/>
        <a:p>
          <a:endParaRPr lang="ru-RU"/>
        </a:p>
      </dgm:t>
    </dgm:pt>
    <dgm:pt modelId="{C3FCEB89-84CE-4F62-8EE5-696CE42D2AA5}" type="pres">
      <dgm:prSet presAssocID="{8908FD9E-D2D0-40F5-BB56-9A24378DE7D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6A68F0-97E9-41E2-8FAB-8751BD1BA144}" type="pres">
      <dgm:prSet presAssocID="{45AC4ADB-0D42-4B67-9AC7-97DC51173E90}" presName="circle1" presStyleLbl="node1" presStyleIdx="0" presStyleCnt="4"/>
      <dgm:spPr/>
    </dgm:pt>
    <dgm:pt modelId="{478DF895-7144-4A76-ABDF-B004C1F75AF0}" type="pres">
      <dgm:prSet presAssocID="{45AC4ADB-0D42-4B67-9AC7-97DC51173E90}" presName="space" presStyleCnt="0"/>
      <dgm:spPr/>
    </dgm:pt>
    <dgm:pt modelId="{FFF1B2E5-E8F2-452B-B36C-993CEAC37DF1}" type="pres">
      <dgm:prSet presAssocID="{45AC4ADB-0D42-4B67-9AC7-97DC51173E90}" presName="rect1" presStyleLbl="alignAcc1" presStyleIdx="0" presStyleCnt="4"/>
      <dgm:spPr/>
      <dgm:t>
        <a:bodyPr/>
        <a:lstStyle/>
        <a:p>
          <a:endParaRPr lang="ru-RU"/>
        </a:p>
      </dgm:t>
    </dgm:pt>
    <dgm:pt modelId="{52E907E0-017F-4C82-9E85-BB5B9DB1C0F4}" type="pres">
      <dgm:prSet presAssocID="{A25240DD-7493-4CE4-8988-07FAC51E270A}" presName="vertSpace2" presStyleLbl="node1" presStyleIdx="0" presStyleCnt="4"/>
      <dgm:spPr/>
    </dgm:pt>
    <dgm:pt modelId="{6EF25748-5325-4120-B3E0-25DF1AD5CEEB}" type="pres">
      <dgm:prSet presAssocID="{A25240DD-7493-4CE4-8988-07FAC51E270A}" presName="circle2" presStyleLbl="node1" presStyleIdx="1" presStyleCnt="4"/>
      <dgm:spPr/>
    </dgm:pt>
    <dgm:pt modelId="{A801D485-1D50-4518-BA88-25A341F97071}" type="pres">
      <dgm:prSet presAssocID="{A25240DD-7493-4CE4-8988-07FAC51E270A}" presName="rect2" presStyleLbl="alignAcc1" presStyleIdx="1" presStyleCnt="4"/>
      <dgm:spPr/>
      <dgm:t>
        <a:bodyPr/>
        <a:lstStyle/>
        <a:p>
          <a:endParaRPr lang="ru-RU"/>
        </a:p>
      </dgm:t>
    </dgm:pt>
    <dgm:pt modelId="{A80FA6BE-BD3A-4432-84E3-3671A9BDA889}" type="pres">
      <dgm:prSet presAssocID="{446AD5FD-0AE9-4DBE-BA94-E31A19BBA8A7}" presName="vertSpace3" presStyleLbl="node1" presStyleIdx="1" presStyleCnt="4"/>
      <dgm:spPr/>
    </dgm:pt>
    <dgm:pt modelId="{B1295434-7D12-4344-BD38-5451B821151E}" type="pres">
      <dgm:prSet presAssocID="{446AD5FD-0AE9-4DBE-BA94-E31A19BBA8A7}" presName="circle3" presStyleLbl="node1" presStyleIdx="2" presStyleCnt="4"/>
      <dgm:spPr/>
    </dgm:pt>
    <dgm:pt modelId="{F7CAC492-90BE-4D75-B360-5FB0CF1285C6}" type="pres">
      <dgm:prSet presAssocID="{446AD5FD-0AE9-4DBE-BA94-E31A19BBA8A7}" presName="rect3" presStyleLbl="alignAcc1" presStyleIdx="2" presStyleCnt="4"/>
      <dgm:spPr/>
      <dgm:t>
        <a:bodyPr/>
        <a:lstStyle/>
        <a:p>
          <a:endParaRPr lang="ru-RU"/>
        </a:p>
      </dgm:t>
    </dgm:pt>
    <dgm:pt modelId="{99A3F95C-C596-4C1E-854A-B1A2526C2862}" type="pres">
      <dgm:prSet presAssocID="{7EA5FF90-0508-4EB6-A4A4-C38800AF973C}" presName="vertSpace4" presStyleLbl="node1" presStyleIdx="2" presStyleCnt="4"/>
      <dgm:spPr/>
    </dgm:pt>
    <dgm:pt modelId="{1A39750C-3C1E-4967-AF05-A91BCED09594}" type="pres">
      <dgm:prSet presAssocID="{7EA5FF90-0508-4EB6-A4A4-C38800AF973C}" presName="circle4" presStyleLbl="node1" presStyleIdx="3" presStyleCnt="4"/>
      <dgm:spPr/>
    </dgm:pt>
    <dgm:pt modelId="{C338F58D-9121-4FE2-A909-47A53C97F982}" type="pres">
      <dgm:prSet presAssocID="{7EA5FF90-0508-4EB6-A4A4-C38800AF973C}" presName="rect4" presStyleLbl="alignAcc1" presStyleIdx="3" presStyleCnt="4"/>
      <dgm:spPr/>
      <dgm:t>
        <a:bodyPr/>
        <a:lstStyle/>
        <a:p>
          <a:endParaRPr lang="ru-RU"/>
        </a:p>
      </dgm:t>
    </dgm:pt>
    <dgm:pt modelId="{ED9FC239-7AF6-4684-A809-7F3AE247AAEF}" type="pres">
      <dgm:prSet presAssocID="{45AC4ADB-0D42-4B67-9AC7-97DC51173E90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25AD9F-8084-40C1-8FC7-DC861B6860FD}" type="pres">
      <dgm:prSet presAssocID="{A25240DD-7493-4CE4-8988-07FAC51E270A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47DA9C-A713-454B-813D-E59BC3A0476B}" type="pres">
      <dgm:prSet presAssocID="{446AD5FD-0AE9-4DBE-BA94-E31A19BBA8A7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362985-9D87-4FF6-942F-C59132E5C6E1}" type="pres">
      <dgm:prSet presAssocID="{7EA5FF90-0508-4EB6-A4A4-C38800AF973C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C9F470-CE2B-4E64-ADEF-E44B73B9527F}" type="presOf" srcId="{7EA5FF90-0508-4EB6-A4A4-C38800AF973C}" destId="{45362985-9D87-4FF6-942F-C59132E5C6E1}" srcOrd="1" destOrd="0" presId="urn:microsoft.com/office/officeart/2005/8/layout/target3"/>
    <dgm:cxn modelId="{0A682E33-7F68-4176-8513-7F7407121702}" type="presOf" srcId="{45AC4ADB-0D42-4B67-9AC7-97DC51173E90}" destId="{FFF1B2E5-E8F2-452B-B36C-993CEAC37DF1}" srcOrd="0" destOrd="0" presId="urn:microsoft.com/office/officeart/2005/8/layout/target3"/>
    <dgm:cxn modelId="{AD85C279-8A49-4A91-B79A-6CB07ED4F8AB}" type="presOf" srcId="{446AD5FD-0AE9-4DBE-BA94-E31A19BBA8A7}" destId="{F7CAC492-90BE-4D75-B360-5FB0CF1285C6}" srcOrd="0" destOrd="0" presId="urn:microsoft.com/office/officeart/2005/8/layout/target3"/>
    <dgm:cxn modelId="{BB80789C-CE16-4321-89F3-122367982F50}" type="presOf" srcId="{45AC4ADB-0D42-4B67-9AC7-97DC51173E90}" destId="{ED9FC239-7AF6-4684-A809-7F3AE247AAEF}" srcOrd="1" destOrd="0" presId="urn:microsoft.com/office/officeart/2005/8/layout/target3"/>
    <dgm:cxn modelId="{6E1FD0F5-0958-45A6-8683-F6168EC98954}" srcId="{8908FD9E-D2D0-40F5-BB56-9A24378DE7DD}" destId="{7EA5FF90-0508-4EB6-A4A4-C38800AF973C}" srcOrd="3" destOrd="0" parTransId="{CA625D31-6CFA-41F0-8C92-91E4AC8CEA53}" sibTransId="{35D32241-2735-4D72-978B-EF84CC420B2A}"/>
    <dgm:cxn modelId="{5C238199-99F8-4209-A3FB-806CDEF0682B}" srcId="{8908FD9E-D2D0-40F5-BB56-9A24378DE7DD}" destId="{45AC4ADB-0D42-4B67-9AC7-97DC51173E90}" srcOrd="0" destOrd="0" parTransId="{176463FB-171D-4D7F-B847-4C07A791AABE}" sibTransId="{6BEF8FB8-111A-4AE2-9830-224F9FC6E7EF}"/>
    <dgm:cxn modelId="{FF6FDB9E-9E09-4037-A973-364852E1C7DE}" type="presOf" srcId="{7EA5FF90-0508-4EB6-A4A4-C38800AF973C}" destId="{C338F58D-9121-4FE2-A909-47A53C97F982}" srcOrd="0" destOrd="0" presId="urn:microsoft.com/office/officeart/2005/8/layout/target3"/>
    <dgm:cxn modelId="{54EB451E-7302-49A5-89A3-6BB6FB978143}" type="presOf" srcId="{8908FD9E-D2D0-40F5-BB56-9A24378DE7DD}" destId="{C3FCEB89-84CE-4F62-8EE5-696CE42D2AA5}" srcOrd="0" destOrd="0" presId="urn:microsoft.com/office/officeart/2005/8/layout/target3"/>
    <dgm:cxn modelId="{03ACF627-9C73-4285-A8D2-0E756E4488A0}" srcId="{8908FD9E-D2D0-40F5-BB56-9A24378DE7DD}" destId="{A25240DD-7493-4CE4-8988-07FAC51E270A}" srcOrd="1" destOrd="0" parTransId="{D80913A6-3AF0-4567-9DC7-B7525D1D3C3C}" sibTransId="{A7417892-8A4E-40BA-ACE1-05F3CFE12C4A}"/>
    <dgm:cxn modelId="{248D3000-A84F-4A38-9A8B-BC4AEB5896C3}" type="presOf" srcId="{446AD5FD-0AE9-4DBE-BA94-E31A19BBA8A7}" destId="{5647DA9C-A713-454B-813D-E59BC3A0476B}" srcOrd="1" destOrd="0" presId="urn:microsoft.com/office/officeart/2005/8/layout/target3"/>
    <dgm:cxn modelId="{DBA8EF85-3D0A-4B75-B129-0E8FE78834AA}" srcId="{8908FD9E-D2D0-40F5-BB56-9A24378DE7DD}" destId="{446AD5FD-0AE9-4DBE-BA94-E31A19BBA8A7}" srcOrd="2" destOrd="0" parTransId="{A8C237A3-2809-4526-960D-56B6079DCE06}" sibTransId="{A57A3489-8F92-4C1F-8C79-B61E742B6E9A}"/>
    <dgm:cxn modelId="{B530C390-78A0-419F-A5B0-A71C2CAD5390}" type="presOf" srcId="{A25240DD-7493-4CE4-8988-07FAC51E270A}" destId="{A801D485-1D50-4518-BA88-25A341F97071}" srcOrd="0" destOrd="0" presId="urn:microsoft.com/office/officeart/2005/8/layout/target3"/>
    <dgm:cxn modelId="{E0DAF620-4BB8-411B-BA5A-94CC09B5AED9}" type="presOf" srcId="{A25240DD-7493-4CE4-8988-07FAC51E270A}" destId="{4B25AD9F-8084-40C1-8FC7-DC861B6860FD}" srcOrd="1" destOrd="0" presId="urn:microsoft.com/office/officeart/2005/8/layout/target3"/>
    <dgm:cxn modelId="{F9BAF704-E647-4658-88D5-B46044D3F903}" type="presParOf" srcId="{C3FCEB89-84CE-4F62-8EE5-696CE42D2AA5}" destId="{DA6A68F0-97E9-41E2-8FAB-8751BD1BA144}" srcOrd="0" destOrd="0" presId="urn:microsoft.com/office/officeart/2005/8/layout/target3"/>
    <dgm:cxn modelId="{C1415640-E456-45D0-8E0B-CDB85007D420}" type="presParOf" srcId="{C3FCEB89-84CE-4F62-8EE5-696CE42D2AA5}" destId="{478DF895-7144-4A76-ABDF-B004C1F75AF0}" srcOrd="1" destOrd="0" presId="urn:microsoft.com/office/officeart/2005/8/layout/target3"/>
    <dgm:cxn modelId="{2D3C0927-B0D5-41E8-A577-88B9F2E6FA29}" type="presParOf" srcId="{C3FCEB89-84CE-4F62-8EE5-696CE42D2AA5}" destId="{FFF1B2E5-E8F2-452B-B36C-993CEAC37DF1}" srcOrd="2" destOrd="0" presId="urn:microsoft.com/office/officeart/2005/8/layout/target3"/>
    <dgm:cxn modelId="{88077886-1108-482B-8AC5-5DCF9EBA7DC5}" type="presParOf" srcId="{C3FCEB89-84CE-4F62-8EE5-696CE42D2AA5}" destId="{52E907E0-017F-4C82-9E85-BB5B9DB1C0F4}" srcOrd="3" destOrd="0" presId="urn:microsoft.com/office/officeart/2005/8/layout/target3"/>
    <dgm:cxn modelId="{9696DAAA-0A76-4825-BE1F-83F2494B7BD8}" type="presParOf" srcId="{C3FCEB89-84CE-4F62-8EE5-696CE42D2AA5}" destId="{6EF25748-5325-4120-B3E0-25DF1AD5CEEB}" srcOrd="4" destOrd="0" presId="urn:microsoft.com/office/officeart/2005/8/layout/target3"/>
    <dgm:cxn modelId="{564BDB53-FCBF-4864-A0AD-31EA4D05DCA6}" type="presParOf" srcId="{C3FCEB89-84CE-4F62-8EE5-696CE42D2AA5}" destId="{A801D485-1D50-4518-BA88-25A341F97071}" srcOrd="5" destOrd="0" presId="urn:microsoft.com/office/officeart/2005/8/layout/target3"/>
    <dgm:cxn modelId="{88E3A869-4F48-4ED2-A29D-C3C8486CE9E6}" type="presParOf" srcId="{C3FCEB89-84CE-4F62-8EE5-696CE42D2AA5}" destId="{A80FA6BE-BD3A-4432-84E3-3671A9BDA889}" srcOrd="6" destOrd="0" presId="urn:microsoft.com/office/officeart/2005/8/layout/target3"/>
    <dgm:cxn modelId="{AD5628B7-6BCC-43DA-B70A-6EC5B4CBFCEE}" type="presParOf" srcId="{C3FCEB89-84CE-4F62-8EE5-696CE42D2AA5}" destId="{B1295434-7D12-4344-BD38-5451B821151E}" srcOrd="7" destOrd="0" presId="urn:microsoft.com/office/officeart/2005/8/layout/target3"/>
    <dgm:cxn modelId="{8C70298C-EF61-4DE7-BEAB-C303C6511122}" type="presParOf" srcId="{C3FCEB89-84CE-4F62-8EE5-696CE42D2AA5}" destId="{F7CAC492-90BE-4D75-B360-5FB0CF1285C6}" srcOrd="8" destOrd="0" presId="urn:microsoft.com/office/officeart/2005/8/layout/target3"/>
    <dgm:cxn modelId="{CECD9432-B71C-42B7-A1B8-432CBEE0EAA5}" type="presParOf" srcId="{C3FCEB89-84CE-4F62-8EE5-696CE42D2AA5}" destId="{99A3F95C-C596-4C1E-854A-B1A2526C2862}" srcOrd="9" destOrd="0" presId="urn:microsoft.com/office/officeart/2005/8/layout/target3"/>
    <dgm:cxn modelId="{CDD601C9-A9B5-49FD-839D-47CDA93FFC0E}" type="presParOf" srcId="{C3FCEB89-84CE-4F62-8EE5-696CE42D2AA5}" destId="{1A39750C-3C1E-4967-AF05-A91BCED09594}" srcOrd="10" destOrd="0" presId="urn:microsoft.com/office/officeart/2005/8/layout/target3"/>
    <dgm:cxn modelId="{2AAC11AF-70C9-461C-9B25-A174B73E7012}" type="presParOf" srcId="{C3FCEB89-84CE-4F62-8EE5-696CE42D2AA5}" destId="{C338F58D-9121-4FE2-A909-47A53C97F982}" srcOrd="11" destOrd="0" presId="urn:microsoft.com/office/officeart/2005/8/layout/target3"/>
    <dgm:cxn modelId="{CAF8F9C1-61A6-4A59-984E-560A3ED5EA4F}" type="presParOf" srcId="{C3FCEB89-84CE-4F62-8EE5-696CE42D2AA5}" destId="{ED9FC239-7AF6-4684-A809-7F3AE247AAEF}" srcOrd="12" destOrd="0" presId="urn:microsoft.com/office/officeart/2005/8/layout/target3"/>
    <dgm:cxn modelId="{780DAC2E-C550-439B-853D-8563DFB54B06}" type="presParOf" srcId="{C3FCEB89-84CE-4F62-8EE5-696CE42D2AA5}" destId="{4B25AD9F-8084-40C1-8FC7-DC861B6860FD}" srcOrd="13" destOrd="0" presId="urn:microsoft.com/office/officeart/2005/8/layout/target3"/>
    <dgm:cxn modelId="{29C4E173-A0A0-4F1A-A01E-B6A07617DA5F}" type="presParOf" srcId="{C3FCEB89-84CE-4F62-8EE5-696CE42D2AA5}" destId="{5647DA9C-A713-454B-813D-E59BC3A0476B}" srcOrd="14" destOrd="0" presId="urn:microsoft.com/office/officeart/2005/8/layout/target3"/>
    <dgm:cxn modelId="{7D2FCED3-1B45-43AF-8A91-6081FF0ACA6C}" type="presParOf" srcId="{C3FCEB89-84CE-4F62-8EE5-696CE42D2AA5}" destId="{45362985-9D87-4FF6-942F-C59132E5C6E1}" srcOrd="15" destOrd="0" presId="urn:microsoft.com/office/officeart/2005/8/layout/targe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662DF2-6C40-44DF-96FA-141B1227E196}" type="doc">
      <dgm:prSet loTypeId="urn:microsoft.com/office/officeart/2005/8/layout/chevron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CFA15E1-4E39-4C4C-AAD9-F1BE7D930E9B}">
      <dgm:prSet phldrT="[Текст]" custT="1"/>
      <dgm:spPr/>
      <dgm:t>
        <a:bodyPr/>
        <a:lstStyle/>
        <a:p>
          <a:r>
            <a:rPr lang="ru-RU" sz="1100" b="0" cap="none" spc="0" dirty="0" smtClean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бюджет</a:t>
          </a:r>
          <a:endParaRPr lang="ru-RU" sz="1100" b="0" cap="none" spc="0" dirty="0">
            <a:ln w="18415" cmpd="sng">
              <a:prstDash val="solid"/>
            </a:ln>
            <a:solidFill>
              <a:srgbClr val="002060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19E600F-EE78-4096-8882-B89CD4C47776}" type="parTrans" cxnId="{214DF661-01D6-4A6C-84E3-92A76D9CAFBD}">
      <dgm:prSet/>
      <dgm:spPr/>
      <dgm:t>
        <a:bodyPr/>
        <a:lstStyle/>
        <a:p>
          <a:endParaRPr lang="ru-RU"/>
        </a:p>
      </dgm:t>
    </dgm:pt>
    <dgm:pt modelId="{7B996830-04F5-4D48-A36F-81CD2CDDB96D}" type="sibTrans" cxnId="{214DF661-01D6-4A6C-84E3-92A76D9CAFBD}">
      <dgm:prSet/>
      <dgm:spPr/>
      <dgm:t>
        <a:bodyPr/>
        <a:lstStyle/>
        <a:p>
          <a:endParaRPr lang="ru-RU"/>
        </a:p>
      </dgm:t>
    </dgm:pt>
    <dgm:pt modelId="{53B58154-F135-4E93-91BE-80B995AAA572}">
      <dgm:prSet phldrT="[Текст]" custT="1"/>
      <dgm:spPr/>
      <dgm:t>
        <a:bodyPr/>
        <a:lstStyle/>
        <a:p>
          <a:pPr algn="just"/>
          <a:r>
            <a:rPr lang="ru-RU" sz="1200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</a:r>
          <a:endParaRPr lang="ru-RU" sz="1200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E520A61-AE3C-4728-8DEE-5A7A4E9FBED9}" type="parTrans" cxnId="{0B91C09A-5AC8-430D-9B98-7261CD20B3E9}">
      <dgm:prSet/>
      <dgm:spPr/>
      <dgm:t>
        <a:bodyPr/>
        <a:lstStyle/>
        <a:p>
          <a:endParaRPr lang="ru-RU"/>
        </a:p>
      </dgm:t>
    </dgm:pt>
    <dgm:pt modelId="{6B137A17-3159-47F9-9282-47BBB9E087E2}" type="sibTrans" cxnId="{0B91C09A-5AC8-430D-9B98-7261CD20B3E9}">
      <dgm:prSet/>
      <dgm:spPr/>
      <dgm:t>
        <a:bodyPr/>
        <a:lstStyle/>
        <a:p>
          <a:endParaRPr lang="ru-RU"/>
        </a:p>
      </dgm:t>
    </dgm:pt>
    <dgm:pt modelId="{1FFFACCA-42C6-4066-8D85-08C691855E60}">
      <dgm:prSet phldrT="[Текст]" custT="1"/>
      <dgm:spPr/>
      <dgm:t>
        <a:bodyPr/>
        <a:lstStyle/>
        <a:p>
          <a:r>
            <a:rPr lang="ru-RU" sz="1100" b="0" cap="none" spc="0" dirty="0" smtClean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доходы бюджета</a:t>
          </a:r>
          <a:endParaRPr lang="ru-RU" sz="1100" b="0" cap="none" spc="0" dirty="0">
            <a:ln w="18415" cmpd="sng">
              <a:prstDash val="solid"/>
            </a:ln>
            <a:solidFill>
              <a:srgbClr val="002060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AE57996-6878-439E-BDED-67B2B0B10C6A}" type="parTrans" cxnId="{558100E0-05A6-4286-B5E5-902099E8A4EC}">
      <dgm:prSet/>
      <dgm:spPr/>
      <dgm:t>
        <a:bodyPr/>
        <a:lstStyle/>
        <a:p>
          <a:endParaRPr lang="ru-RU"/>
        </a:p>
      </dgm:t>
    </dgm:pt>
    <dgm:pt modelId="{CC7A97A9-8AAB-4E2E-82DB-E590DF7F9EF6}" type="sibTrans" cxnId="{558100E0-05A6-4286-B5E5-902099E8A4EC}">
      <dgm:prSet/>
      <dgm:spPr/>
      <dgm:t>
        <a:bodyPr/>
        <a:lstStyle/>
        <a:p>
          <a:endParaRPr lang="ru-RU"/>
        </a:p>
      </dgm:t>
    </dgm:pt>
    <dgm:pt modelId="{6E1F9830-532A-4681-9A79-C2FF71B6D374}">
      <dgm:prSet phldrT="[Текст]" custT="1"/>
      <dgm:spPr/>
      <dgm:t>
        <a:bodyPr/>
        <a:lstStyle/>
        <a:p>
          <a:pPr algn="just"/>
          <a:r>
            <a:rPr lang="ru-RU" sz="1200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поступающие в бюджет денежные средства, за исключением средств, являющихся источниками финансирования дефицита бюджета</a:t>
          </a:r>
          <a:endParaRPr lang="ru-RU" sz="1200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4DCBBFB-88C9-45B7-ABCE-EA0CD0E14F2C}" type="parTrans" cxnId="{35901B41-488A-405B-9AAD-400090FF9856}">
      <dgm:prSet/>
      <dgm:spPr/>
      <dgm:t>
        <a:bodyPr/>
        <a:lstStyle/>
        <a:p>
          <a:endParaRPr lang="ru-RU"/>
        </a:p>
      </dgm:t>
    </dgm:pt>
    <dgm:pt modelId="{8C267728-A04D-4DB1-975F-F510DEF8A3B1}" type="sibTrans" cxnId="{35901B41-488A-405B-9AAD-400090FF9856}">
      <dgm:prSet/>
      <dgm:spPr/>
      <dgm:t>
        <a:bodyPr/>
        <a:lstStyle/>
        <a:p>
          <a:endParaRPr lang="ru-RU"/>
        </a:p>
      </dgm:t>
    </dgm:pt>
    <dgm:pt modelId="{B1585E2B-78B7-4F66-9A29-C4BDF4F2216F}">
      <dgm:prSet phldrT="[Текст]" custT="1"/>
      <dgm:spPr/>
      <dgm:t>
        <a:bodyPr/>
        <a:lstStyle/>
        <a:p>
          <a:r>
            <a:rPr lang="ru-RU" sz="1100" b="0" cap="none" spc="0" dirty="0" smtClean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расходы бюджета</a:t>
          </a:r>
          <a:endParaRPr lang="ru-RU" sz="1100" b="0" cap="none" spc="0" dirty="0">
            <a:ln w="18415" cmpd="sng">
              <a:prstDash val="solid"/>
            </a:ln>
            <a:solidFill>
              <a:srgbClr val="002060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BE6153B1-C850-4F7F-A597-67C7A3B324A1}" type="parTrans" cxnId="{95E4EA65-5A14-4297-8A58-5F41BDA0E5E0}">
      <dgm:prSet/>
      <dgm:spPr/>
      <dgm:t>
        <a:bodyPr/>
        <a:lstStyle/>
        <a:p>
          <a:endParaRPr lang="ru-RU"/>
        </a:p>
      </dgm:t>
    </dgm:pt>
    <dgm:pt modelId="{08B98C52-407F-41A0-ACA1-94AFFE2B11E6}" type="sibTrans" cxnId="{95E4EA65-5A14-4297-8A58-5F41BDA0E5E0}">
      <dgm:prSet/>
      <dgm:spPr/>
      <dgm:t>
        <a:bodyPr/>
        <a:lstStyle/>
        <a:p>
          <a:endParaRPr lang="ru-RU"/>
        </a:p>
      </dgm:t>
    </dgm:pt>
    <dgm:pt modelId="{245EB4C9-360B-4E6D-AC86-302953B56DA5}">
      <dgm:prSet phldrT="[Текст]" custT="1"/>
      <dgm:spPr/>
      <dgm:t>
        <a:bodyPr/>
        <a:lstStyle/>
        <a:p>
          <a:pPr algn="just"/>
          <a:r>
            <a:rPr lang="ru-RU" sz="1200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выплачиваемые из бюджета денежные средства, за исключением средств, являющихся источниками финансирования дефицита бюджета</a:t>
          </a:r>
          <a:endParaRPr lang="ru-RU" sz="1200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8F99750-1D97-4BDE-8CFC-5589EE93FE15}" type="parTrans" cxnId="{E96B4022-255D-4A67-8E6F-590023D0E675}">
      <dgm:prSet/>
      <dgm:spPr/>
      <dgm:t>
        <a:bodyPr/>
        <a:lstStyle/>
        <a:p>
          <a:endParaRPr lang="ru-RU"/>
        </a:p>
      </dgm:t>
    </dgm:pt>
    <dgm:pt modelId="{263770FF-7BAC-4382-89CE-AC0947C68471}" type="sibTrans" cxnId="{E96B4022-255D-4A67-8E6F-590023D0E675}">
      <dgm:prSet/>
      <dgm:spPr/>
      <dgm:t>
        <a:bodyPr/>
        <a:lstStyle/>
        <a:p>
          <a:endParaRPr lang="ru-RU"/>
        </a:p>
      </dgm:t>
    </dgm:pt>
    <dgm:pt modelId="{BA80BDD7-DA5A-41CB-A136-8728D6DA19C7}">
      <dgm:prSet custT="1"/>
      <dgm:spPr/>
      <dgm:t>
        <a:bodyPr/>
        <a:lstStyle/>
        <a:p>
          <a:r>
            <a:rPr lang="ru-RU" sz="1100" b="0" cap="none" spc="0" dirty="0" smtClean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межбюджетные трансферты</a:t>
          </a:r>
          <a:endParaRPr lang="ru-RU" sz="1100" b="0" cap="none" spc="0" dirty="0">
            <a:ln w="18415" cmpd="sng">
              <a:prstDash val="solid"/>
            </a:ln>
            <a:solidFill>
              <a:srgbClr val="002060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EFEFFD4-609B-40AD-A097-62486997C896}" type="parTrans" cxnId="{AE841250-6C94-457A-BC88-FA164F185B23}">
      <dgm:prSet/>
      <dgm:spPr/>
      <dgm:t>
        <a:bodyPr/>
        <a:lstStyle/>
        <a:p>
          <a:endParaRPr lang="ru-RU"/>
        </a:p>
      </dgm:t>
    </dgm:pt>
    <dgm:pt modelId="{B4D10818-F4A6-4797-AE1B-BCB3F08F53B9}" type="sibTrans" cxnId="{AE841250-6C94-457A-BC88-FA164F185B23}">
      <dgm:prSet/>
      <dgm:spPr/>
      <dgm:t>
        <a:bodyPr/>
        <a:lstStyle/>
        <a:p>
          <a:endParaRPr lang="ru-RU"/>
        </a:p>
      </dgm:t>
    </dgm:pt>
    <dgm:pt modelId="{EC9D0E39-3629-4644-B71D-86396511D535}">
      <dgm:prSet custT="1"/>
      <dgm:spPr/>
      <dgm:t>
        <a:bodyPr/>
        <a:lstStyle/>
        <a:p>
          <a:r>
            <a:rPr lang="ru-RU" sz="1100" b="0" cap="none" spc="0" dirty="0" smtClean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дефицит (</a:t>
          </a:r>
          <a:r>
            <a:rPr lang="ru-RU" sz="1100" b="0" cap="none" spc="0" dirty="0" err="1" smtClean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профицит</a:t>
          </a:r>
          <a:r>
            <a:rPr lang="ru-RU" sz="1100" b="0" cap="none" spc="0" dirty="0" smtClean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) бюджета</a:t>
          </a:r>
          <a:endParaRPr lang="ru-RU" sz="1100" b="0" cap="none" spc="0" dirty="0">
            <a:ln w="18415" cmpd="sng">
              <a:prstDash val="solid"/>
            </a:ln>
            <a:solidFill>
              <a:srgbClr val="002060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554F0D72-1D10-4B15-961C-628FA829CCEA}" type="parTrans" cxnId="{87BC2707-7387-435D-A64B-CEB4CD218A97}">
      <dgm:prSet/>
      <dgm:spPr/>
      <dgm:t>
        <a:bodyPr/>
        <a:lstStyle/>
        <a:p>
          <a:endParaRPr lang="ru-RU"/>
        </a:p>
      </dgm:t>
    </dgm:pt>
    <dgm:pt modelId="{6D987B79-C407-46F5-9DE1-341D6757BB31}" type="sibTrans" cxnId="{87BC2707-7387-435D-A64B-CEB4CD218A97}">
      <dgm:prSet/>
      <dgm:spPr/>
      <dgm:t>
        <a:bodyPr/>
        <a:lstStyle/>
        <a:p>
          <a:endParaRPr lang="ru-RU"/>
        </a:p>
      </dgm:t>
    </dgm:pt>
    <dgm:pt modelId="{2FEBC00C-87C4-4C4A-8A19-7F69CA3CFF0B}">
      <dgm:prSet custT="1"/>
      <dgm:spPr/>
      <dgm:t>
        <a:bodyPr/>
        <a:lstStyle/>
        <a:p>
          <a:r>
            <a:rPr lang="ru-RU" sz="1200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дефицит бюджета - превышение расходов бюджета над его доходами</a:t>
          </a:r>
          <a:endParaRPr lang="ru-RU" sz="1200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46BC9A4B-8E46-4CAA-A256-14A9B70A8794}" type="parTrans" cxnId="{B2CFB849-05AE-4177-AEA3-D87F563133F7}">
      <dgm:prSet/>
      <dgm:spPr/>
      <dgm:t>
        <a:bodyPr/>
        <a:lstStyle/>
        <a:p>
          <a:endParaRPr lang="ru-RU"/>
        </a:p>
      </dgm:t>
    </dgm:pt>
    <dgm:pt modelId="{E402FCDB-4443-431E-BD58-5B67EE9D47E6}" type="sibTrans" cxnId="{B2CFB849-05AE-4177-AEA3-D87F563133F7}">
      <dgm:prSet/>
      <dgm:spPr/>
      <dgm:t>
        <a:bodyPr/>
        <a:lstStyle/>
        <a:p>
          <a:endParaRPr lang="ru-RU"/>
        </a:p>
      </dgm:t>
    </dgm:pt>
    <dgm:pt modelId="{CA65E271-6042-4B45-AC9C-E70FA1EF76F2}">
      <dgm:prSet custT="1"/>
      <dgm:spPr/>
      <dgm:t>
        <a:bodyPr/>
        <a:lstStyle/>
        <a:p>
          <a:r>
            <a:rPr lang="ru-RU" sz="1200" b="0" cap="none" spc="0" dirty="0" err="1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профицит</a:t>
          </a:r>
          <a:r>
            <a:rPr lang="ru-RU" sz="1200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бюджета - превышение доходов бюджета над его расходами</a:t>
          </a:r>
          <a:endParaRPr lang="ru-RU" sz="1200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B5FAB141-D726-4087-8DC0-DEED50A4000D}" type="parTrans" cxnId="{9C5B6401-05F7-49D2-BD2C-A379227F9A30}">
      <dgm:prSet/>
      <dgm:spPr/>
      <dgm:t>
        <a:bodyPr/>
        <a:lstStyle/>
        <a:p>
          <a:endParaRPr lang="ru-RU"/>
        </a:p>
      </dgm:t>
    </dgm:pt>
    <dgm:pt modelId="{923E11B9-E5BB-4FDC-9F60-FC4472B43380}" type="sibTrans" cxnId="{9C5B6401-05F7-49D2-BD2C-A379227F9A30}">
      <dgm:prSet/>
      <dgm:spPr/>
      <dgm:t>
        <a:bodyPr/>
        <a:lstStyle/>
        <a:p>
          <a:endParaRPr lang="ru-RU"/>
        </a:p>
      </dgm:t>
    </dgm:pt>
    <dgm:pt modelId="{F308BE2E-9F8E-4328-A01A-BC7FA33CFA05}">
      <dgm:prSet custT="1"/>
      <dgm:spPr/>
      <dgm:t>
        <a:bodyPr/>
        <a:lstStyle/>
        <a:p>
          <a:pPr algn="just"/>
          <a:r>
            <a:rPr lang="ru-RU" sz="1200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средства, предоставляемые одним бюджетом бюджетной системы Российской Федерации другому бюджету бюджетной системы Российской Федерации</a:t>
          </a:r>
          <a:endParaRPr lang="ru-RU" sz="1200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F429F690-0A87-416D-A51F-7EF55BCF1057}" type="parTrans" cxnId="{28B2AC9D-D7D1-4A52-876D-B0485182F1FC}">
      <dgm:prSet/>
      <dgm:spPr/>
      <dgm:t>
        <a:bodyPr/>
        <a:lstStyle/>
        <a:p>
          <a:endParaRPr lang="ru-RU"/>
        </a:p>
      </dgm:t>
    </dgm:pt>
    <dgm:pt modelId="{36B985AC-B852-4F58-A859-D77CF31D88C1}" type="sibTrans" cxnId="{28B2AC9D-D7D1-4A52-876D-B0485182F1FC}">
      <dgm:prSet/>
      <dgm:spPr/>
      <dgm:t>
        <a:bodyPr/>
        <a:lstStyle/>
        <a:p>
          <a:endParaRPr lang="ru-RU"/>
        </a:p>
      </dgm:t>
    </dgm:pt>
    <dgm:pt modelId="{34C1E394-E9F6-47EA-90D1-3043A8088EFF}">
      <dgm:prSet custT="1"/>
      <dgm:spPr/>
      <dgm:t>
        <a:bodyPr/>
        <a:lstStyle/>
        <a:p>
          <a:pPr algn="just"/>
          <a:r>
            <a:rPr lang="ru-RU" sz="1000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регламентируемая законодательством Российской Федерации деятельность органов государственной власти, органов местного самоуправления и иных участников бюджетного процесса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и утверждению бюджетной отчетности</a:t>
          </a:r>
          <a:endParaRPr lang="ru-RU" sz="1000" b="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DACD324-7421-4BAC-B345-5C234DDC304D}" type="parTrans" cxnId="{814A67A2-0CE1-4D63-BA3C-263A2DCEA6BB}">
      <dgm:prSet/>
      <dgm:spPr/>
      <dgm:t>
        <a:bodyPr/>
        <a:lstStyle/>
        <a:p>
          <a:endParaRPr lang="ru-RU"/>
        </a:p>
      </dgm:t>
    </dgm:pt>
    <dgm:pt modelId="{03E684FD-775F-45FD-97C2-614CE198C7F4}" type="sibTrans" cxnId="{814A67A2-0CE1-4D63-BA3C-263A2DCEA6BB}">
      <dgm:prSet/>
      <dgm:spPr/>
      <dgm:t>
        <a:bodyPr/>
        <a:lstStyle/>
        <a:p>
          <a:endParaRPr lang="ru-RU"/>
        </a:p>
      </dgm:t>
    </dgm:pt>
    <dgm:pt modelId="{96C931FA-2352-499C-AF36-2811164FC230}">
      <dgm:prSet custT="1"/>
      <dgm:spPr/>
      <dgm:t>
        <a:bodyPr/>
        <a:lstStyle/>
        <a:p>
          <a:r>
            <a:rPr lang="ru-RU" sz="1100" b="0" cap="none" spc="0" dirty="0" smtClean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бюджетный процесс</a:t>
          </a:r>
          <a:endParaRPr lang="ru-RU" sz="1100" b="0" cap="none" spc="0" dirty="0">
            <a:ln w="18415" cmpd="sng">
              <a:prstDash val="solid"/>
            </a:ln>
            <a:solidFill>
              <a:srgbClr val="002060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971205C-451F-467E-A501-491BC35CB003}" type="sibTrans" cxnId="{427D2882-D30A-441A-9031-80FDE6C9456A}">
      <dgm:prSet/>
      <dgm:spPr/>
      <dgm:t>
        <a:bodyPr/>
        <a:lstStyle/>
        <a:p>
          <a:endParaRPr lang="ru-RU"/>
        </a:p>
      </dgm:t>
    </dgm:pt>
    <dgm:pt modelId="{57D0776E-5F69-4B0B-B8C4-1814BF95060A}" type="parTrans" cxnId="{427D2882-D30A-441A-9031-80FDE6C9456A}">
      <dgm:prSet/>
      <dgm:spPr/>
      <dgm:t>
        <a:bodyPr/>
        <a:lstStyle/>
        <a:p>
          <a:endParaRPr lang="ru-RU"/>
        </a:p>
      </dgm:t>
    </dgm:pt>
    <dgm:pt modelId="{F4ED05C5-4374-410A-942A-9247C6C46E63}" type="pres">
      <dgm:prSet presAssocID="{CF662DF2-6C40-44DF-96FA-141B1227E19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DFA6CC-37F2-4C6C-B92B-271D3D7CF781}" type="pres">
      <dgm:prSet presAssocID="{96C931FA-2352-499C-AF36-2811164FC230}" presName="composite" presStyleCnt="0"/>
      <dgm:spPr/>
    </dgm:pt>
    <dgm:pt modelId="{F80F639F-CAF7-4D9E-8716-14A1D9C6B6BB}" type="pres">
      <dgm:prSet presAssocID="{96C931FA-2352-499C-AF36-2811164FC230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CDA784-D5EC-4120-ABEE-97513820E950}" type="pres">
      <dgm:prSet presAssocID="{96C931FA-2352-499C-AF36-2811164FC230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6C1670-AAD9-4DF7-B404-538F3DE836D8}" type="pres">
      <dgm:prSet presAssocID="{3971205C-451F-467E-A501-491BC35CB003}" presName="sp" presStyleCnt="0"/>
      <dgm:spPr/>
    </dgm:pt>
    <dgm:pt modelId="{A3797DC5-FCC5-48D6-B7C4-FB79C59D8BB5}" type="pres">
      <dgm:prSet presAssocID="{6CFA15E1-4E39-4C4C-AAD9-F1BE7D930E9B}" presName="composite" presStyleCnt="0"/>
      <dgm:spPr/>
    </dgm:pt>
    <dgm:pt modelId="{36DCE998-7072-48F7-B9AF-E7FC153182EB}" type="pres">
      <dgm:prSet presAssocID="{6CFA15E1-4E39-4C4C-AAD9-F1BE7D930E9B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64B683-3D09-4E18-8CF8-B83A63BCA8FC}" type="pres">
      <dgm:prSet presAssocID="{6CFA15E1-4E39-4C4C-AAD9-F1BE7D930E9B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221F19-1B74-4C93-9744-4E06D27DBF8A}" type="pres">
      <dgm:prSet presAssocID="{7B996830-04F5-4D48-A36F-81CD2CDDB96D}" presName="sp" presStyleCnt="0"/>
      <dgm:spPr/>
    </dgm:pt>
    <dgm:pt modelId="{C4F4096D-ADC7-421E-87E6-3D2C8E564935}" type="pres">
      <dgm:prSet presAssocID="{1FFFACCA-42C6-4066-8D85-08C691855E60}" presName="composite" presStyleCnt="0"/>
      <dgm:spPr/>
    </dgm:pt>
    <dgm:pt modelId="{8D0542B8-BDF7-451F-9618-BBCF780E8B4D}" type="pres">
      <dgm:prSet presAssocID="{1FFFACCA-42C6-4066-8D85-08C691855E60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24934E-5017-46F6-9EC8-44E1A2B53850}" type="pres">
      <dgm:prSet presAssocID="{1FFFACCA-42C6-4066-8D85-08C691855E60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8E7669-219A-4FCD-AA89-4E7B9067D577}" type="pres">
      <dgm:prSet presAssocID="{CC7A97A9-8AAB-4E2E-82DB-E590DF7F9EF6}" presName="sp" presStyleCnt="0"/>
      <dgm:spPr/>
    </dgm:pt>
    <dgm:pt modelId="{218F81EC-A107-4BD2-9CD8-86D11E2A92D6}" type="pres">
      <dgm:prSet presAssocID="{B1585E2B-78B7-4F66-9A29-C4BDF4F2216F}" presName="composite" presStyleCnt="0"/>
      <dgm:spPr/>
    </dgm:pt>
    <dgm:pt modelId="{9B593B1D-68CD-4BCB-940F-A1B05719B638}" type="pres">
      <dgm:prSet presAssocID="{B1585E2B-78B7-4F66-9A29-C4BDF4F2216F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E310BA-286D-4D94-9F71-F0877EF54788}" type="pres">
      <dgm:prSet presAssocID="{B1585E2B-78B7-4F66-9A29-C4BDF4F2216F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7E1259-C765-4FBA-A3AD-BD30542D4EE8}" type="pres">
      <dgm:prSet presAssocID="{08B98C52-407F-41A0-ACA1-94AFFE2B11E6}" presName="sp" presStyleCnt="0"/>
      <dgm:spPr/>
    </dgm:pt>
    <dgm:pt modelId="{F9BDD824-896C-4450-ABC8-D406CB10F8FD}" type="pres">
      <dgm:prSet presAssocID="{EC9D0E39-3629-4644-B71D-86396511D535}" presName="composite" presStyleCnt="0"/>
      <dgm:spPr/>
    </dgm:pt>
    <dgm:pt modelId="{651D72EF-197F-47D3-ABBA-CA7945DA8FC8}" type="pres">
      <dgm:prSet presAssocID="{EC9D0E39-3629-4644-B71D-86396511D535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040E8E-8ED1-419C-A04E-3AC216A19457}" type="pres">
      <dgm:prSet presAssocID="{EC9D0E39-3629-4644-B71D-86396511D535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650CC8-31A8-4BD8-8A48-E2908C6C7252}" type="pres">
      <dgm:prSet presAssocID="{6D987B79-C407-46F5-9DE1-341D6757BB31}" presName="sp" presStyleCnt="0"/>
      <dgm:spPr/>
    </dgm:pt>
    <dgm:pt modelId="{2031D952-B362-4370-8F92-A6753C19DD0A}" type="pres">
      <dgm:prSet presAssocID="{BA80BDD7-DA5A-41CB-A136-8728D6DA19C7}" presName="composite" presStyleCnt="0"/>
      <dgm:spPr/>
    </dgm:pt>
    <dgm:pt modelId="{11199DFF-28A6-4B1D-A6F4-A46AC055A87A}" type="pres">
      <dgm:prSet presAssocID="{BA80BDD7-DA5A-41CB-A136-8728D6DA19C7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2033EB-D536-4337-84A4-2F81CBDF4F54}" type="pres">
      <dgm:prSet presAssocID="{BA80BDD7-DA5A-41CB-A136-8728D6DA19C7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BC2707-7387-435D-A64B-CEB4CD218A97}" srcId="{CF662DF2-6C40-44DF-96FA-141B1227E196}" destId="{EC9D0E39-3629-4644-B71D-86396511D535}" srcOrd="4" destOrd="0" parTransId="{554F0D72-1D10-4B15-961C-628FA829CCEA}" sibTransId="{6D987B79-C407-46F5-9DE1-341D6757BB31}"/>
    <dgm:cxn modelId="{86299204-B50F-47F0-B650-FB2D1461C021}" type="presOf" srcId="{1FFFACCA-42C6-4066-8D85-08C691855E60}" destId="{8D0542B8-BDF7-451F-9618-BBCF780E8B4D}" srcOrd="0" destOrd="0" presId="urn:microsoft.com/office/officeart/2005/8/layout/chevron2"/>
    <dgm:cxn modelId="{08C1122A-1A20-4A49-A758-4419F40D3C0C}" type="presOf" srcId="{34C1E394-E9F6-47EA-90D1-3043A8088EFF}" destId="{9ACDA784-D5EC-4120-ABEE-97513820E950}" srcOrd="0" destOrd="0" presId="urn:microsoft.com/office/officeart/2005/8/layout/chevron2"/>
    <dgm:cxn modelId="{0F43A752-DB64-42CE-A480-F699C79D9F1C}" type="presOf" srcId="{6CFA15E1-4E39-4C4C-AAD9-F1BE7D930E9B}" destId="{36DCE998-7072-48F7-B9AF-E7FC153182EB}" srcOrd="0" destOrd="0" presId="urn:microsoft.com/office/officeart/2005/8/layout/chevron2"/>
    <dgm:cxn modelId="{356D43B2-02A9-4A07-A1BD-A906FF6148DD}" type="presOf" srcId="{53B58154-F135-4E93-91BE-80B995AAA572}" destId="{3C64B683-3D09-4E18-8CF8-B83A63BCA8FC}" srcOrd="0" destOrd="0" presId="urn:microsoft.com/office/officeart/2005/8/layout/chevron2"/>
    <dgm:cxn modelId="{95E4EA65-5A14-4297-8A58-5F41BDA0E5E0}" srcId="{CF662DF2-6C40-44DF-96FA-141B1227E196}" destId="{B1585E2B-78B7-4F66-9A29-C4BDF4F2216F}" srcOrd="3" destOrd="0" parTransId="{BE6153B1-C850-4F7F-A597-67C7A3B324A1}" sibTransId="{08B98C52-407F-41A0-ACA1-94AFFE2B11E6}"/>
    <dgm:cxn modelId="{C115530F-F4AA-44D0-BCBD-723E49787C9C}" type="presOf" srcId="{96C931FA-2352-499C-AF36-2811164FC230}" destId="{F80F639F-CAF7-4D9E-8716-14A1D9C6B6BB}" srcOrd="0" destOrd="0" presId="urn:microsoft.com/office/officeart/2005/8/layout/chevron2"/>
    <dgm:cxn modelId="{0B91C09A-5AC8-430D-9B98-7261CD20B3E9}" srcId="{6CFA15E1-4E39-4C4C-AAD9-F1BE7D930E9B}" destId="{53B58154-F135-4E93-91BE-80B995AAA572}" srcOrd="0" destOrd="0" parTransId="{CE520A61-AE3C-4728-8DEE-5A7A4E9FBED9}" sibTransId="{6B137A17-3159-47F9-9282-47BBB9E087E2}"/>
    <dgm:cxn modelId="{427D2882-D30A-441A-9031-80FDE6C9456A}" srcId="{CF662DF2-6C40-44DF-96FA-141B1227E196}" destId="{96C931FA-2352-499C-AF36-2811164FC230}" srcOrd="0" destOrd="0" parTransId="{57D0776E-5F69-4B0B-B8C4-1814BF95060A}" sibTransId="{3971205C-451F-467E-A501-491BC35CB003}"/>
    <dgm:cxn modelId="{9C5B6401-05F7-49D2-BD2C-A379227F9A30}" srcId="{EC9D0E39-3629-4644-B71D-86396511D535}" destId="{CA65E271-6042-4B45-AC9C-E70FA1EF76F2}" srcOrd="1" destOrd="0" parTransId="{B5FAB141-D726-4087-8DC0-DEED50A4000D}" sibTransId="{923E11B9-E5BB-4FDC-9F60-FC4472B43380}"/>
    <dgm:cxn modelId="{204799F9-3441-4CF2-AADF-442C6ADACD3B}" type="presOf" srcId="{EC9D0E39-3629-4644-B71D-86396511D535}" destId="{651D72EF-197F-47D3-ABBA-CA7945DA8FC8}" srcOrd="0" destOrd="0" presId="urn:microsoft.com/office/officeart/2005/8/layout/chevron2"/>
    <dgm:cxn modelId="{FA1307EA-1358-43E2-8C1C-385683302058}" type="presOf" srcId="{6E1F9830-532A-4681-9A79-C2FF71B6D374}" destId="{3D24934E-5017-46F6-9EC8-44E1A2B53850}" srcOrd="0" destOrd="0" presId="urn:microsoft.com/office/officeart/2005/8/layout/chevron2"/>
    <dgm:cxn modelId="{305BC9E6-C0AB-4375-8D06-31EEAFAF4709}" type="presOf" srcId="{CA65E271-6042-4B45-AC9C-E70FA1EF76F2}" destId="{68040E8E-8ED1-419C-A04E-3AC216A19457}" srcOrd="0" destOrd="1" presId="urn:microsoft.com/office/officeart/2005/8/layout/chevron2"/>
    <dgm:cxn modelId="{28B2AC9D-D7D1-4A52-876D-B0485182F1FC}" srcId="{BA80BDD7-DA5A-41CB-A136-8728D6DA19C7}" destId="{F308BE2E-9F8E-4328-A01A-BC7FA33CFA05}" srcOrd="0" destOrd="0" parTransId="{F429F690-0A87-416D-A51F-7EF55BCF1057}" sibTransId="{36B985AC-B852-4F58-A859-D77CF31D88C1}"/>
    <dgm:cxn modelId="{61FFC042-1C3E-4923-806A-A017A0B67EED}" type="presOf" srcId="{245EB4C9-360B-4E6D-AC86-302953B56DA5}" destId="{1AE310BA-286D-4D94-9F71-F0877EF54788}" srcOrd="0" destOrd="0" presId="urn:microsoft.com/office/officeart/2005/8/layout/chevron2"/>
    <dgm:cxn modelId="{B2CFB849-05AE-4177-AEA3-D87F563133F7}" srcId="{EC9D0E39-3629-4644-B71D-86396511D535}" destId="{2FEBC00C-87C4-4C4A-8A19-7F69CA3CFF0B}" srcOrd="0" destOrd="0" parTransId="{46BC9A4B-8E46-4CAA-A256-14A9B70A8794}" sibTransId="{E402FCDB-4443-431E-BD58-5B67EE9D47E6}"/>
    <dgm:cxn modelId="{AE841250-6C94-457A-BC88-FA164F185B23}" srcId="{CF662DF2-6C40-44DF-96FA-141B1227E196}" destId="{BA80BDD7-DA5A-41CB-A136-8728D6DA19C7}" srcOrd="5" destOrd="0" parTransId="{3EFEFFD4-609B-40AD-A097-62486997C896}" sibTransId="{B4D10818-F4A6-4797-AE1B-BCB3F08F53B9}"/>
    <dgm:cxn modelId="{214DF661-01D6-4A6C-84E3-92A76D9CAFBD}" srcId="{CF662DF2-6C40-44DF-96FA-141B1227E196}" destId="{6CFA15E1-4E39-4C4C-AAD9-F1BE7D930E9B}" srcOrd="1" destOrd="0" parTransId="{119E600F-EE78-4096-8882-B89CD4C47776}" sibTransId="{7B996830-04F5-4D48-A36F-81CD2CDDB96D}"/>
    <dgm:cxn modelId="{A92E0DF4-78C4-46D7-A762-B16A2483E119}" type="presOf" srcId="{F308BE2E-9F8E-4328-A01A-BC7FA33CFA05}" destId="{8F2033EB-D536-4337-84A4-2F81CBDF4F54}" srcOrd="0" destOrd="0" presId="urn:microsoft.com/office/officeart/2005/8/layout/chevron2"/>
    <dgm:cxn modelId="{558100E0-05A6-4286-B5E5-902099E8A4EC}" srcId="{CF662DF2-6C40-44DF-96FA-141B1227E196}" destId="{1FFFACCA-42C6-4066-8D85-08C691855E60}" srcOrd="2" destOrd="0" parTransId="{EAE57996-6878-439E-BDED-67B2B0B10C6A}" sibTransId="{CC7A97A9-8AAB-4E2E-82DB-E590DF7F9EF6}"/>
    <dgm:cxn modelId="{1F4B4598-46CC-4CA9-81CD-F8281A012C20}" type="presOf" srcId="{B1585E2B-78B7-4F66-9A29-C4BDF4F2216F}" destId="{9B593B1D-68CD-4BCB-940F-A1B05719B638}" srcOrd="0" destOrd="0" presId="urn:microsoft.com/office/officeart/2005/8/layout/chevron2"/>
    <dgm:cxn modelId="{B054485B-C66E-4B53-9B67-24176CFCF2A6}" type="presOf" srcId="{2FEBC00C-87C4-4C4A-8A19-7F69CA3CFF0B}" destId="{68040E8E-8ED1-419C-A04E-3AC216A19457}" srcOrd="0" destOrd="0" presId="urn:microsoft.com/office/officeart/2005/8/layout/chevron2"/>
    <dgm:cxn modelId="{814A67A2-0CE1-4D63-BA3C-263A2DCEA6BB}" srcId="{96C931FA-2352-499C-AF36-2811164FC230}" destId="{34C1E394-E9F6-47EA-90D1-3043A8088EFF}" srcOrd="0" destOrd="0" parTransId="{8DACD324-7421-4BAC-B345-5C234DDC304D}" sibTransId="{03E684FD-775F-45FD-97C2-614CE198C7F4}"/>
    <dgm:cxn modelId="{1134F20E-BB37-4453-8A8F-A6EB07A0627B}" type="presOf" srcId="{CF662DF2-6C40-44DF-96FA-141B1227E196}" destId="{F4ED05C5-4374-410A-942A-9247C6C46E63}" srcOrd="0" destOrd="0" presId="urn:microsoft.com/office/officeart/2005/8/layout/chevron2"/>
    <dgm:cxn modelId="{E96B4022-255D-4A67-8E6F-590023D0E675}" srcId="{B1585E2B-78B7-4F66-9A29-C4BDF4F2216F}" destId="{245EB4C9-360B-4E6D-AC86-302953B56DA5}" srcOrd="0" destOrd="0" parTransId="{18F99750-1D97-4BDE-8CFC-5589EE93FE15}" sibTransId="{263770FF-7BAC-4382-89CE-AC0947C68471}"/>
    <dgm:cxn modelId="{BC5C6307-BFE8-4D78-8ED2-30CE4CE50056}" type="presOf" srcId="{BA80BDD7-DA5A-41CB-A136-8728D6DA19C7}" destId="{11199DFF-28A6-4B1D-A6F4-A46AC055A87A}" srcOrd="0" destOrd="0" presId="urn:microsoft.com/office/officeart/2005/8/layout/chevron2"/>
    <dgm:cxn modelId="{35901B41-488A-405B-9AAD-400090FF9856}" srcId="{1FFFACCA-42C6-4066-8D85-08C691855E60}" destId="{6E1F9830-532A-4681-9A79-C2FF71B6D374}" srcOrd="0" destOrd="0" parTransId="{24DCBBFB-88C9-45B7-ABCE-EA0CD0E14F2C}" sibTransId="{8C267728-A04D-4DB1-975F-F510DEF8A3B1}"/>
    <dgm:cxn modelId="{8D7BFBDC-37CD-4A54-BA77-7A07CD1A0BF0}" type="presParOf" srcId="{F4ED05C5-4374-410A-942A-9247C6C46E63}" destId="{70DFA6CC-37F2-4C6C-B92B-271D3D7CF781}" srcOrd="0" destOrd="0" presId="urn:microsoft.com/office/officeart/2005/8/layout/chevron2"/>
    <dgm:cxn modelId="{53CE4D59-B2D0-4619-BA19-C8778D4D062F}" type="presParOf" srcId="{70DFA6CC-37F2-4C6C-B92B-271D3D7CF781}" destId="{F80F639F-CAF7-4D9E-8716-14A1D9C6B6BB}" srcOrd="0" destOrd="0" presId="urn:microsoft.com/office/officeart/2005/8/layout/chevron2"/>
    <dgm:cxn modelId="{A09C61F3-4800-4F0A-AFD2-3BBE244A8F78}" type="presParOf" srcId="{70DFA6CC-37F2-4C6C-B92B-271D3D7CF781}" destId="{9ACDA784-D5EC-4120-ABEE-97513820E950}" srcOrd="1" destOrd="0" presId="urn:microsoft.com/office/officeart/2005/8/layout/chevron2"/>
    <dgm:cxn modelId="{ADBDEBDC-2098-4337-9A70-03C8BBA5B750}" type="presParOf" srcId="{F4ED05C5-4374-410A-942A-9247C6C46E63}" destId="{276C1670-AAD9-4DF7-B404-538F3DE836D8}" srcOrd="1" destOrd="0" presId="urn:microsoft.com/office/officeart/2005/8/layout/chevron2"/>
    <dgm:cxn modelId="{DCBB6D3F-6439-4D52-B5A4-0270EA4423F2}" type="presParOf" srcId="{F4ED05C5-4374-410A-942A-9247C6C46E63}" destId="{A3797DC5-FCC5-48D6-B7C4-FB79C59D8BB5}" srcOrd="2" destOrd="0" presId="urn:microsoft.com/office/officeart/2005/8/layout/chevron2"/>
    <dgm:cxn modelId="{67E0F69C-8C6F-403F-89E4-43EF4FB8653F}" type="presParOf" srcId="{A3797DC5-FCC5-48D6-B7C4-FB79C59D8BB5}" destId="{36DCE998-7072-48F7-B9AF-E7FC153182EB}" srcOrd="0" destOrd="0" presId="urn:microsoft.com/office/officeart/2005/8/layout/chevron2"/>
    <dgm:cxn modelId="{28A2B610-8A35-486B-ADE9-57CA8120CDBB}" type="presParOf" srcId="{A3797DC5-FCC5-48D6-B7C4-FB79C59D8BB5}" destId="{3C64B683-3D09-4E18-8CF8-B83A63BCA8FC}" srcOrd="1" destOrd="0" presId="urn:microsoft.com/office/officeart/2005/8/layout/chevron2"/>
    <dgm:cxn modelId="{76650C54-BEAD-423E-B321-F6C17236D41C}" type="presParOf" srcId="{F4ED05C5-4374-410A-942A-9247C6C46E63}" destId="{D3221F19-1B74-4C93-9744-4E06D27DBF8A}" srcOrd="3" destOrd="0" presId="urn:microsoft.com/office/officeart/2005/8/layout/chevron2"/>
    <dgm:cxn modelId="{909661B6-6EDC-41B7-BFAB-43959DB50189}" type="presParOf" srcId="{F4ED05C5-4374-410A-942A-9247C6C46E63}" destId="{C4F4096D-ADC7-421E-87E6-3D2C8E564935}" srcOrd="4" destOrd="0" presId="urn:microsoft.com/office/officeart/2005/8/layout/chevron2"/>
    <dgm:cxn modelId="{A4B7AFA4-77BF-4BE5-BBA3-46806F653DB3}" type="presParOf" srcId="{C4F4096D-ADC7-421E-87E6-3D2C8E564935}" destId="{8D0542B8-BDF7-451F-9618-BBCF780E8B4D}" srcOrd="0" destOrd="0" presId="urn:microsoft.com/office/officeart/2005/8/layout/chevron2"/>
    <dgm:cxn modelId="{271D262F-13C8-418C-A04D-24DE6F45EDE9}" type="presParOf" srcId="{C4F4096D-ADC7-421E-87E6-3D2C8E564935}" destId="{3D24934E-5017-46F6-9EC8-44E1A2B53850}" srcOrd="1" destOrd="0" presId="urn:microsoft.com/office/officeart/2005/8/layout/chevron2"/>
    <dgm:cxn modelId="{94DC6DAE-855D-403D-8BC9-7F036BC9DE90}" type="presParOf" srcId="{F4ED05C5-4374-410A-942A-9247C6C46E63}" destId="{498E7669-219A-4FCD-AA89-4E7B9067D577}" srcOrd="5" destOrd="0" presId="urn:microsoft.com/office/officeart/2005/8/layout/chevron2"/>
    <dgm:cxn modelId="{DDEE256B-2109-491E-8D3A-82F83F05B176}" type="presParOf" srcId="{F4ED05C5-4374-410A-942A-9247C6C46E63}" destId="{218F81EC-A107-4BD2-9CD8-86D11E2A92D6}" srcOrd="6" destOrd="0" presId="urn:microsoft.com/office/officeart/2005/8/layout/chevron2"/>
    <dgm:cxn modelId="{8B4F7E35-ED6A-4A1B-85EC-CE17D94C7212}" type="presParOf" srcId="{218F81EC-A107-4BD2-9CD8-86D11E2A92D6}" destId="{9B593B1D-68CD-4BCB-940F-A1B05719B638}" srcOrd="0" destOrd="0" presId="urn:microsoft.com/office/officeart/2005/8/layout/chevron2"/>
    <dgm:cxn modelId="{733CF413-D8A9-4B5F-A9E7-D8158DB8F47C}" type="presParOf" srcId="{218F81EC-A107-4BD2-9CD8-86D11E2A92D6}" destId="{1AE310BA-286D-4D94-9F71-F0877EF54788}" srcOrd="1" destOrd="0" presId="urn:microsoft.com/office/officeart/2005/8/layout/chevron2"/>
    <dgm:cxn modelId="{4A3C952D-8666-43F1-B847-1B6A5ADB493B}" type="presParOf" srcId="{F4ED05C5-4374-410A-942A-9247C6C46E63}" destId="{817E1259-C765-4FBA-A3AD-BD30542D4EE8}" srcOrd="7" destOrd="0" presId="urn:microsoft.com/office/officeart/2005/8/layout/chevron2"/>
    <dgm:cxn modelId="{4E96114C-B1C5-46A1-A07F-91C42CD3E567}" type="presParOf" srcId="{F4ED05C5-4374-410A-942A-9247C6C46E63}" destId="{F9BDD824-896C-4450-ABC8-D406CB10F8FD}" srcOrd="8" destOrd="0" presId="urn:microsoft.com/office/officeart/2005/8/layout/chevron2"/>
    <dgm:cxn modelId="{3177B483-461D-457D-BC05-45C2B2CEF7FD}" type="presParOf" srcId="{F9BDD824-896C-4450-ABC8-D406CB10F8FD}" destId="{651D72EF-197F-47D3-ABBA-CA7945DA8FC8}" srcOrd="0" destOrd="0" presId="urn:microsoft.com/office/officeart/2005/8/layout/chevron2"/>
    <dgm:cxn modelId="{06BE6608-8C9C-4729-8A38-4E2E78923698}" type="presParOf" srcId="{F9BDD824-896C-4450-ABC8-D406CB10F8FD}" destId="{68040E8E-8ED1-419C-A04E-3AC216A19457}" srcOrd="1" destOrd="0" presId="urn:microsoft.com/office/officeart/2005/8/layout/chevron2"/>
    <dgm:cxn modelId="{65DD5DE8-96DC-47C9-BC26-8B3E577ABC62}" type="presParOf" srcId="{F4ED05C5-4374-410A-942A-9247C6C46E63}" destId="{7E650CC8-31A8-4BD8-8A48-E2908C6C7252}" srcOrd="9" destOrd="0" presId="urn:microsoft.com/office/officeart/2005/8/layout/chevron2"/>
    <dgm:cxn modelId="{61FF031B-C952-4359-9E04-E4C31F82C5A7}" type="presParOf" srcId="{F4ED05C5-4374-410A-942A-9247C6C46E63}" destId="{2031D952-B362-4370-8F92-A6753C19DD0A}" srcOrd="10" destOrd="0" presId="urn:microsoft.com/office/officeart/2005/8/layout/chevron2"/>
    <dgm:cxn modelId="{3284628D-071A-48C8-8F59-F4FB96974B3D}" type="presParOf" srcId="{2031D952-B362-4370-8F92-A6753C19DD0A}" destId="{11199DFF-28A6-4B1D-A6F4-A46AC055A87A}" srcOrd="0" destOrd="0" presId="urn:microsoft.com/office/officeart/2005/8/layout/chevron2"/>
    <dgm:cxn modelId="{C189360C-C4A7-4ECD-8A70-4A46B28AD0B9}" type="presParOf" srcId="{2031D952-B362-4370-8F92-A6753C19DD0A}" destId="{8F2033EB-D536-4337-84A4-2F81CBDF4F54}" srcOrd="1" destOrd="0" presId="urn:microsoft.com/office/officeart/2005/8/layout/chevron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F30842-A30B-453B-972D-BAB63098D9D6}" type="doc">
      <dgm:prSet loTypeId="urn:microsoft.com/office/officeart/2005/8/layout/hList3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499AA6D-0096-43C7-992F-732B115541E7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Основа формирования бюджета </a:t>
          </a:r>
        </a:p>
        <a:p>
          <a:pPr algn="ctr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Большекрепинского сельского поселения</a:t>
          </a:r>
        </a:p>
        <a:p>
          <a:pPr algn="ctr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Родионово-Несветайского района</a:t>
          </a:r>
        </a:p>
        <a:p>
          <a:pPr algn="ctr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на 2016 год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7EE096D-F517-4706-AD55-4CCAFFF643C4}" type="parTrans" cxnId="{1C25A368-82D7-4A03-A598-CD7E78AC2284}">
      <dgm:prSet/>
      <dgm:spPr/>
      <dgm:t>
        <a:bodyPr/>
        <a:lstStyle/>
        <a:p>
          <a:endParaRPr lang="ru-RU"/>
        </a:p>
      </dgm:t>
    </dgm:pt>
    <dgm:pt modelId="{2AEEE4D0-101A-4860-9694-FA5AF9A13A95}" type="sibTrans" cxnId="{1C25A368-82D7-4A03-A598-CD7E78AC2284}">
      <dgm:prSet/>
      <dgm:spPr/>
      <dgm:t>
        <a:bodyPr/>
        <a:lstStyle/>
        <a:p>
          <a:endParaRPr lang="ru-RU"/>
        </a:p>
      </dgm:t>
    </dgm:pt>
    <dgm:pt modelId="{DFAE40BE-1FD9-4CD2-BCD8-0C2119CF37C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Об утверждении порядка и сроков разработки прогноза социально-экономического развития на 2016год и на плановый период 2017-2018 годов (</a:t>
          </a:r>
          <a:r>
            <a: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02.06.2015 № 53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23A0075C-E311-40AB-AAA1-FC49CD2E18B0}" type="parTrans" cxnId="{0EDCCC65-B190-42CA-82D6-3E3A1EF32104}">
      <dgm:prSet/>
      <dgm:spPr/>
      <dgm:t>
        <a:bodyPr/>
        <a:lstStyle/>
        <a:p>
          <a:endParaRPr lang="ru-RU"/>
        </a:p>
      </dgm:t>
    </dgm:pt>
    <dgm:pt modelId="{8F33DFC0-31F8-46EE-AA4F-0F22B80C316D}" type="sibTrans" cxnId="{0EDCCC65-B190-42CA-82D6-3E3A1EF32104}">
      <dgm:prSet/>
      <dgm:spPr/>
      <dgm:t>
        <a:bodyPr/>
        <a:lstStyle/>
        <a:p>
          <a:endParaRPr lang="ru-RU"/>
        </a:p>
      </dgm:t>
    </dgm:pt>
    <dgm:pt modelId="{9BF7A4FA-841F-47F1-98E7-189AC313D563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 Большекрепинского сельского поселения на 2016 – 2018годы (Постановление Администрации Большекрепинского сельского поселения </a:t>
          </a:r>
          <a:r>
            <a: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от 19.11.2015 № 127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1600" dirty="0"/>
        </a:p>
      </dgm:t>
    </dgm:pt>
    <dgm:pt modelId="{47EFE251-DE1F-4A9D-AA5C-F22CDF3BA208}" type="parTrans" cxnId="{58F21106-5F3A-4611-8D69-2C4255AD30B9}">
      <dgm:prSet/>
      <dgm:spPr/>
      <dgm:t>
        <a:bodyPr/>
        <a:lstStyle/>
        <a:p>
          <a:endParaRPr lang="ru-RU"/>
        </a:p>
      </dgm:t>
    </dgm:pt>
    <dgm:pt modelId="{599B36A9-6999-4932-97BB-7B98B9DA7459}" type="sibTrans" cxnId="{58F21106-5F3A-4611-8D69-2C4255AD30B9}">
      <dgm:prSet/>
      <dgm:spPr/>
      <dgm:t>
        <a:bodyPr/>
        <a:lstStyle/>
        <a:p>
          <a:endParaRPr lang="ru-RU"/>
        </a:p>
      </dgm:t>
    </dgm:pt>
    <dgm:pt modelId="{D4E16D18-EE5A-406C-A68B-D9CC2F0D2BFA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Муниципальные программы Большекрепинского сельского поселения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E418E1AB-F118-4EEC-BD8C-C4D43C973A39}" type="parTrans" cxnId="{F2A4A437-C9B0-4305-8C04-020582D4DA1C}">
      <dgm:prSet/>
      <dgm:spPr/>
      <dgm:t>
        <a:bodyPr/>
        <a:lstStyle/>
        <a:p>
          <a:endParaRPr lang="ru-RU"/>
        </a:p>
      </dgm:t>
    </dgm:pt>
    <dgm:pt modelId="{72A2A57F-463F-4BB6-9308-EF99DA17B312}" type="sibTrans" cxnId="{F2A4A437-C9B0-4305-8C04-020582D4DA1C}">
      <dgm:prSet/>
      <dgm:spPr/>
      <dgm:t>
        <a:bodyPr/>
        <a:lstStyle/>
        <a:p>
          <a:endParaRPr lang="ru-RU"/>
        </a:p>
      </dgm:t>
    </dgm:pt>
    <dgm:pt modelId="{1F737354-5A0E-4B2C-83F4-ACCB69D60A28}" type="pres">
      <dgm:prSet presAssocID="{66F30842-A30B-453B-972D-BAB63098D9D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755EFE-4297-409D-8024-A86124D887D9}" type="pres">
      <dgm:prSet presAssocID="{9499AA6D-0096-43C7-992F-732B115541E7}" presName="roof" presStyleLbl="dkBgShp" presStyleIdx="0" presStyleCnt="2" custScaleX="100000" custLinFactNeighborX="-29688" custLinFactNeighborY="-622"/>
      <dgm:spPr/>
      <dgm:t>
        <a:bodyPr/>
        <a:lstStyle/>
        <a:p>
          <a:endParaRPr lang="ru-RU"/>
        </a:p>
      </dgm:t>
    </dgm:pt>
    <dgm:pt modelId="{CFD95AE2-9DD3-4546-9422-DB43A51E6B2E}" type="pres">
      <dgm:prSet presAssocID="{9499AA6D-0096-43C7-992F-732B115541E7}" presName="pillars" presStyleCnt="0"/>
      <dgm:spPr/>
      <dgm:t>
        <a:bodyPr/>
        <a:lstStyle/>
        <a:p>
          <a:endParaRPr lang="ru-RU"/>
        </a:p>
      </dgm:t>
    </dgm:pt>
    <dgm:pt modelId="{F5C3F7F1-CEA0-49C4-9AA0-D342FEFEA354}" type="pres">
      <dgm:prSet presAssocID="{9499AA6D-0096-43C7-992F-732B115541E7}" presName="pillar1" presStyleLbl="node1" presStyleIdx="0" presStyleCnt="3" custScaleX="96786" custLinFactNeighborX="-76" custLinFactNeighborY="-390">
        <dgm:presLayoutVars>
          <dgm:bulletEnabled val="1"/>
        </dgm:presLayoutVars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FAE584BA-2169-4818-86D4-2DFBE33EDFFC}" type="pres">
      <dgm:prSet presAssocID="{DFAE40BE-1FD9-4CD2-BCD8-0C2119CF37CA}" presName="pillarX" presStyleLbl="node1" presStyleIdx="1" presStyleCnt="3" custScaleX="919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589DE-2A0B-4817-8666-D284E4CFE8A0}" type="pres">
      <dgm:prSet presAssocID="{D4E16D18-EE5A-406C-A68B-D9CC2F0D2BFA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76944B-FE3D-45BE-8DAB-E49AB82CA9B4}" type="pres">
      <dgm:prSet presAssocID="{9499AA6D-0096-43C7-992F-732B115541E7}" presName="base" presStyleLbl="dkBgShp" presStyleIdx="1" presStyleCnt="2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F2A4A437-C9B0-4305-8C04-020582D4DA1C}" srcId="{9499AA6D-0096-43C7-992F-732B115541E7}" destId="{D4E16D18-EE5A-406C-A68B-D9CC2F0D2BFA}" srcOrd="2" destOrd="0" parTransId="{E418E1AB-F118-4EEC-BD8C-C4D43C973A39}" sibTransId="{72A2A57F-463F-4BB6-9308-EF99DA17B312}"/>
    <dgm:cxn modelId="{1C25A368-82D7-4A03-A598-CD7E78AC2284}" srcId="{66F30842-A30B-453B-972D-BAB63098D9D6}" destId="{9499AA6D-0096-43C7-992F-732B115541E7}" srcOrd="0" destOrd="0" parTransId="{D7EE096D-F517-4706-AD55-4CCAFFF643C4}" sibTransId="{2AEEE4D0-101A-4860-9694-FA5AF9A13A95}"/>
    <dgm:cxn modelId="{1AB7DA98-0382-45E0-ABE5-57D04AE7B3F3}" type="presOf" srcId="{D4E16D18-EE5A-406C-A68B-D9CC2F0D2BFA}" destId="{77B589DE-2A0B-4817-8666-D284E4CFE8A0}" srcOrd="0" destOrd="0" presId="urn:microsoft.com/office/officeart/2005/8/layout/hList3"/>
    <dgm:cxn modelId="{A6B596FC-D43F-4014-BFAB-1760B50D3F12}" type="presOf" srcId="{DFAE40BE-1FD9-4CD2-BCD8-0C2119CF37CA}" destId="{FAE584BA-2169-4818-86D4-2DFBE33EDFFC}" srcOrd="0" destOrd="0" presId="urn:microsoft.com/office/officeart/2005/8/layout/hList3"/>
    <dgm:cxn modelId="{44F7B325-306E-4214-BB04-54E936C9BCC5}" type="presOf" srcId="{9BF7A4FA-841F-47F1-98E7-189AC313D563}" destId="{F5C3F7F1-CEA0-49C4-9AA0-D342FEFEA354}" srcOrd="0" destOrd="0" presId="urn:microsoft.com/office/officeart/2005/8/layout/hList3"/>
    <dgm:cxn modelId="{B0C2ECA5-D67D-4DD1-8F95-4A34B3D2887A}" type="presOf" srcId="{9499AA6D-0096-43C7-992F-732B115541E7}" destId="{14755EFE-4297-409D-8024-A86124D887D9}" srcOrd="0" destOrd="0" presId="urn:microsoft.com/office/officeart/2005/8/layout/hList3"/>
    <dgm:cxn modelId="{58F21106-5F3A-4611-8D69-2C4255AD30B9}" srcId="{9499AA6D-0096-43C7-992F-732B115541E7}" destId="{9BF7A4FA-841F-47F1-98E7-189AC313D563}" srcOrd="0" destOrd="0" parTransId="{47EFE251-DE1F-4A9D-AA5C-F22CDF3BA208}" sibTransId="{599B36A9-6999-4932-97BB-7B98B9DA7459}"/>
    <dgm:cxn modelId="{0EDCCC65-B190-42CA-82D6-3E3A1EF32104}" srcId="{9499AA6D-0096-43C7-992F-732B115541E7}" destId="{DFAE40BE-1FD9-4CD2-BCD8-0C2119CF37CA}" srcOrd="1" destOrd="0" parTransId="{23A0075C-E311-40AB-AAA1-FC49CD2E18B0}" sibTransId="{8F33DFC0-31F8-46EE-AA4F-0F22B80C316D}"/>
    <dgm:cxn modelId="{5DEA3EFD-D19C-43BD-A066-A7220769AF80}" type="presOf" srcId="{66F30842-A30B-453B-972D-BAB63098D9D6}" destId="{1F737354-5A0E-4B2C-83F4-ACCB69D60A28}" srcOrd="0" destOrd="0" presId="urn:microsoft.com/office/officeart/2005/8/layout/hList3"/>
    <dgm:cxn modelId="{173790E7-3E7C-4969-AA6C-BEFEC5ACBD0B}" type="presParOf" srcId="{1F737354-5A0E-4B2C-83F4-ACCB69D60A28}" destId="{14755EFE-4297-409D-8024-A86124D887D9}" srcOrd="0" destOrd="0" presId="urn:microsoft.com/office/officeart/2005/8/layout/hList3"/>
    <dgm:cxn modelId="{73B2FF2F-1703-4659-BC55-AA99218136B1}" type="presParOf" srcId="{1F737354-5A0E-4B2C-83F4-ACCB69D60A28}" destId="{CFD95AE2-9DD3-4546-9422-DB43A51E6B2E}" srcOrd="1" destOrd="0" presId="urn:microsoft.com/office/officeart/2005/8/layout/hList3"/>
    <dgm:cxn modelId="{AC671905-4372-4B4A-89AA-EBD7A0A0D7D1}" type="presParOf" srcId="{CFD95AE2-9DD3-4546-9422-DB43A51E6B2E}" destId="{F5C3F7F1-CEA0-49C4-9AA0-D342FEFEA354}" srcOrd="0" destOrd="0" presId="urn:microsoft.com/office/officeart/2005/8/layout/hList3"/>
    <dgm:cxn modelId="{38ABF497-EB43-404E-8D8E-54DD77466814}" type="presParOf" srcId="{CFD95AE2-9DD3-4546-9422-DB43A51E6B2E}" destId="{FAE584BA-2169-4818-86D4-2DFBE33EDFFC}" srcOrd="1" destOrd="0" presId="urn:microsoft.com/office/officeart/2005/8/layout/hList3"/>
    <dgm:cxn modelId="{CD824C2A-0C40-4808-9B50-3EEF4B0F8BF1}" type="presParOf" srcId="{CFD95AE2-9DD3-4546-9422-DB43A51E6B2E}" destId="{77B589DE-2A0B-4817-8666-D284E4CFE8A0}" srcOrd="2" destOrd="0" presId="urn:microsoft.com/office/officeart/2005/8/layout/hList3"/>
    <dgm:cxn modelId="{1C6BCB2F-306E-44A6-B1AB-955A2E119FC8}" type="presParOf" srcId="{1F737354-5A0E-4B2C-83F4-ACCB69D60A28}" destId="{0676944B-FE3D-45BE-8DAB-E49AB82CA9B4}" srcOrd="2" destOrd="0" presId="urn:microsoft.com/office/officeart/2005/8/layout/hList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2C5DF6-C8D6-43A7-B0E8-FAB200392E3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B51AFC-2678-4BA9-9F9E-D00B66F36921}">
      <dgm:prSet phldrT="[Текст]"/>
      <dgm:spPr>
        <a:gradFill flip="none" rotWithShape="0">
          <a:gsLst>
            <a:gs pos="0">
              <a:srgbClr val="0D4DDD">
                <a:tint val="66000"/>
                <a:satMod val="160000"/>
                <a:shade val="30000"/>
                <a:satMod val="115000"/>
              </a:srgbClr>
            </a:gs>
            <a:gs pos="50000">
              <a:srgbClr val="0D4DDD">
                <a:tint val="66000"/>
                <a:satMod val="160000"/>
                <a:shade val="67500"/>
                <a:satMod val="115000"/>
              </a:srgbClr>
            </a:gs>
            <a:gs pos="100000">
              <a:srgbClr val="0D4DDD">
                <a:tint val="66000"/>
                <a:satMod val="160000"/>
                <a:shade val="100000"/>
                <a:satMod val="115000"/>
              </a:srgbClr>
            </a:gs>
          </a:gsLst>
          <a:lin ang="2700000" scaled="1"/>
          <a:tileRect/>
        </a:gra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dirty="0" smtClean="0"/>
            <a:t>Несмотря на однолетний бюджет</a:t>
          </a:r>
          <a:endParaRPr lang="ru-RU" dirty="0"/>
        </a:p>
      </dgm:t>
    </dgm:pt>
    <dgm:pt modelId="{C6071F66-A457-4D92-BC79-2A87D1CD8865}" type="parTrans" cxnId="{E8C65475-E2EA-453D-8357-D0948A94E4AA}">
      <dgm:prSet/>
      <dgm:spPr/>
      <dgm:t>
        <a:bodyPr/>
        <a:lstStyle/>
        <a:p>
          <a:endParaRPr lang="ru-RU"/>
        </a:p>
      </dgm:t>
    </dgm:pt>
    <dgm:pt modelId="{D098D740-4EF4-4BBE-9400-F5E4A5E2E37E}" type="sibTrans" cxnId="{E8C65475-E2EA-453D-8357-D0948A94E4AA}">
      <dgm:prSet/>
      <dgm:spPr/>
      <dgm:t>
        <a:bodyPr/>
        <a:lstStyle/>
        <a:p>
          <a:endParaRPr lang="ru-RU"/>
        </a:p>
      </dgm:t>
    </dgm:pt>
    <dgm:pt modelId="{CDD9D79A-E1D0-4C6D-98CE-DB79E402F90C}">
      <dgm:prSet phldrT="[Текст]"/>
      <dgm:spPr>
        <a:gradFill flip="none" rotWithShape="0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lin ang="2700000" scaled="1"/>
          <a:tileRect/>
        </a:gra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dirty="0" smtClean="0"/>
            <a:t>Прогноз социально-экономического развития Большекрепинского сельского поселения- </a:t>
          </a:r>
          <a:r>
            <a:rPr lang="ru-RU" dirty="0" smtClean="0">
              <a:solidFill>
                <a:srgbClr val="FF0000"/>
              </a:solidFill>
            </a:rPr>
            <a:t>на 3-х летний период</a:t>
          </a:r>
          <a:endParaRPr lang="ru-RU" dirty="0">
            <a:solidFill>
              <a:srgbClr val="FF0000"/>
            </a:solidFill>
          </a:endParaRPr>
        </a:p>
      </dgm:t>
    </dgm:pt>
    <dgm:pt modelId="{EEC1ECC8-09A3-4FD3-B70E-5B728FEE2FB4}" type="parTrans" cxnId="{4802FD73-7C2F-4574-B2E3-F414E01027D4}">
      <dgm:prSet/>
      <dgm:spPr/>
      <dgm:t>
        <a:bodyPr/>
        <a:lstStyle/>
        <a:p>
          <a:endParaRPr lang="ru-RU"/>
        </a:p>
      </dgm:t>
    </dgm:pt>
    <dgm:pt modelId="{CE9BAB88-FC5A-4EF7-B4FD-2979DB332631}" type="sibTrans" cxnId="{4802FD73-7C2F-4574-B2E3-F414E01027D4}">
      <dgm:prSet/>
      <dgm:spPr/>
      <dgm:t>
        <a:bodyPr/>
        <a:lstStyle/>
        <a:p>
          <a:endParaRPr lang="ru-RU"/>
        </a:p>
      </dgm:t>
    </dgm:pt>
    <dgm:pt modelId="{C01602A3-CD3D-4AB2-BF33-844E56241A2E}">
      <dgm:prSet phldrT="[Текст]"/>
      <dgm:spPr>
        <a:gradFill flip="none" rotWithShape="0">
          <a:gsLst>
            <a:gs pos="0">
              <a:srgbClr val="FFC000">
                <a:tint val="66000"/>
                <a:satMod val="160000"/>
              </a:srgbClr>
            </a:gs>
            <a:gs pos="50000">
              <a:srgbClr val="FFC000">
                <a:tint val="44500"/>
                <a:satMod val="160000"/>
              </a:srgbClr>
            </a:gs>
            <a:gs pos="100000">
              <a:srgbClr val="FFC000">
                <a:tint val="23500"/>
                <a:satMod val="160000"/>
              </a:srgbClr>
            </a:gs>
          </a:gsLst>
          <a:lin ang="2700000" scaled="1"/>
          <a:tileRect/>
        </a:gra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dirty="0" smtClean="0"/>
            <a:t>Основные направления бюджетной и налоговой политики Большекрепинского сельского поселения – </a:t>
          </a:r>
          <a:r>
            <a:rPr lang="ru-RU" dirty="0" smtClean="0">
              <a:solidFill>
                <a:srgbClr val="FF0000"/>
              </a:solidFill>
            </a:rPr>
            <a:t>на 2016-2018 годы</a:t>
          </a:r>
          <a:endParaRPr lang="ru-RU" dirty="0">
            <a:solidFill>
              <a:srgbClr val="FF0000"/>
            </a:solidFill>
          </a:endParaRPr>
        </a:p>
      </dgm:t>
    </dgm:pt>
    <dgm:pt modelId="{21A8CBD4-6566-4EFD-A9B9-9A0CAF1DB1CC}" type="parTrans" cxnId="{3C5FA625-8E81-4F32-BAFF-F3F432ABEE79}">
      <dgm:prSet/>
      <dgm:spPr/>
      <dgm:t>
        <a:bodyPr/>
        <a:lstStyle/>
        <a:p>
          <a:endParaRPr lang="ru-RU"/>
        </a:p>
      </dgm:t>
    </dgm:pt>
    <dgm:pt modelId="{31C51D86-7A6B-41DB-9BCD-3C98FFA4782E}" type="sibTrans" cxnId="{3C5FA625-8E81-4F32-BAFF-F3F432ABEE79}">
      <dgm:prSet/>
      <dgm:spPr/>
      <dgm:t>
        <a:bodyPr/>
        <a:lstStyle/>
        <a:p>
          <a:endParaRPr lang="ru-RU"/>
        </a:p>
      </dgm:t>
    </dgm:pt>
    <dgm:pt modelId="{B8018F95-D1D2-433D-A190-BC7299AA5614}" type="pres">
      <dgm:prSet presAssocID="{192C5DF6-C8D6-43A7-B0E8-FAB200392E3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EF54D71-20EF-431D-838C-7E70DCE39C70}" type="pres">
      <dgm:prSet presAssocID="{8CB51AFC-2678-4BA9-9F9E-D00B66F36921}" presName="linNode" presStyleCnt="0"/>
      <dgm:spPr/>
    </dgm:pt>
    <dgm:pt modelId="{199CA5C4-D472-49B0-94FF-B7B74CE33196}" type="pres">
      <dgm:prSet presAssocID="{8CB51AFC-2678-4BA9-9F9E-D00B66F36921}" presName="parentText" presStyleLbl="node1" presStyleIdx="0" presStyleCnt="1" custLinFactNeighborX="-2029" custLinFactNeighborY="268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73F3FB-80E5-4899-9BAC-65DC7918795A}" type="pres">
      <dgm:prSet presAssocID="{8CB51AFC-2678-4BA9-9F9E-D00B66F36921}" presName="descendantText" presStyleLbl="alignAccFollowNode1" presStyleIdx="0" presStyleCnt="1" custScaleY="1128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9DE4C6-777C-4BA3-897A-3F7CC84682A4}" type="presOf" srcId="{192C5DF6-C8D6-43A7-B0E8-FAB200392E3F}" destId="{B8018F95-D1D2-433D-A190-BC7299AA5614}" srcOrd="0" destOrd="0" presId="urn:microsoft.com/office/officeart/2005/8/layout/vList5"/>
    <dgm:cxn modelId="{4802FD73-7C2F-4574-B2E3-F414E01027D4}" srcId="{8CB51AFC-2678-4BA9-9F9E-D00B66F36921}" destId="{CDD9D79A-E1D0-4C6D-98CE-DB79E402F90C}" srcOrd="0" destOrd="0" parTransId="{EEC1ECC8-09A3-4FD3-B70E-5B728FEE2FB4}" sibTransId="{CE9BAB88-FC5A-4EF7-B4FD-2979DB332631}"/>
    <dgm:cxn modelId="{A69390EC-F8C3-4937-BE9A-C1A8E5FBDCEE}" type="presOf" srcId="{C01602A3-CD3D-4AB2-BF33-844E56241A2E}" destId="{9E73F3FB-80E5-4899-9BAC-65DC7918795A}" srcOrd="0" destOrd="1" presId="urn:microsoft.com/office/officeart/2005/8/layout/vList5"/>
    <dgm:cxn modelId="{745941E9-68C9-43BB-8C74-7EB97891B913}" type="presOf" srcId="{8CB51AFC-2678-4BA9-9F9E-D00B66F36921}" destId="{199CA5C4-D472-49B0-94FF-B7B74CE33196}" srcOrd="0" destOrd="0" presId="urn:microsoft.com/office/officeart/2005/8/layout/vList5"/>
    <dgm:cxn modelId="{7ADB445C-B56C-4F18-89A6-33C288151F83}" type="presOf" srcId="{CDD9D79A-E1D0-4C6D-98CE-DB79E402F90C}" destId="{9E73F3FB-80E5-4899-9BAC-65DC7918795A}" srcOrd="0" destOrd="0" presId="urn:microsoft.com/office/officeart/2005/8/layout/vList5"/>
    <dgm:cxn modelId="{E8C65475-E2EA-453D-8357-D0948A94E4AA}" srcId="{192C5DF6-C8D6-43A7-B0E8-FAB200392E3F}" destId="{8CB51AFC-2678-4BA9-9F9E-D00B66F36921}" srcOrd="0" destOrd="0" parTransId="{C6071F66-A457-4D92-BC79-2A87D1CD8865}" sibTransId="{D098D740-4EF4-4BBE-9400-F5E4A5E2E37E}"/>
    <dgm:cxn modelId="{3C5FA625-8E81-4F32-BAFF-F3F432ABEE79}" srcId="{8CB51AFC-2678-4BA9-9F9E-D00B66F36921}" destId="{C01602A3-CD3D-4AB2-BF33-844E56241A2E}" srcOrd="1" destOrd="0" parTransId="{21A8CBD4-6566-4EFD-A9B9-9A0CAF1DB1CC}" sibTransId="{31C51D86-7A6B-41DB-9BCD-3C98FFA4782E}"/>
    <dgm:cxn modelId="{C06D3079-15E9-4110-82DA-04A176AA6BD5}" type="presParOf" srcId="{B8018F95-D1D2-433D-A190-BC7299AA5614}" destId="{DEF54D71-20EF-431D-838C-7E70DCE39C70}" srcOrd="0" destOrd="0" presId="urn:microsoft.com/office/officeart/2005/8/layout/vList5"/>
    <dgm:cxn modelId="{7398EB40-4899-4CAE-9C59-3F045FC94CD5}" type="presParOf" srcId="{DEF54D71-20EF-431D-838C-7E70DCE39C70}" destId="{199CA5C4-D472-49B0-94FF-B7B74CE33196}" srcOrd="0" destOrd="0" presId="urn:microsoft.com/office/officeart/2005/8/layout/vList5"/>
    <dgm:cxn modelId="{568A5AAB-B600-4225-BD58-ED26FB245667}" type="presParOf" srcId="{DEF54D71-20EF-431D-838C-7E70DCE39C70}" destId="{9E73F3FB-80E5-4899-9BAC-65DC7918795A}" srcOrd="1" destOrd="0" presId="urn:microsoft.com/office/officeart/2005/8/layout/vList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0ED9DFE-9F74-4B27-A4AD-8029FFA61325}" type="doc">
      <dgm:prSet loTypeId="urn:microsoft.com/office/officeart/2005/8/layout/vList3#1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0A45121-A9FB-442A-BCA5-28177BF8F284}">
      <dgm:prSet phldrT="[Текст]"/>
      <dgm:spPr/>
      <dgm:t>
        <a:bodyPr/>
        <a:lstStyle/>
        <a:p>
          <a:pPr algn="l"/>
          <a:r>
            <a:rPr lang="ru-RU" dirty="0" smtClean="0"/>
            <a:t>повышение эффективности и результативности имеющихся инструментов программно-целевого управления и </a:t>
          </a:r>
          <a:r>
            <a:rPr lang="ru-RU" dirty="0" err="1" smtClean="0"/>
            <a:t>бюджетирования</a:t>
          </a:r>
          <a:r>
            <a:rPr lang="ru-RU" dirty="0" smtClean="0"/>
            <a:t>    </a:t>
          </a:r>
          <a:endParaRPr lang="ru-RU" dirty="0"/>
        </a:p>
      </dgm:t>
    </dgm:pt>
    <dgm:pt modelId="{1AE95BAB-E8FD-4B15-A056-1C8BC4FBBB5B}" type="parTrans" cxnId="{F9E01CFF-ECBF-4CAA-B40D-6463711ACC86}">
      <dgm:prSet/>
      <dgm:spPr/>
      <dgm:t>
        <a:bodyPr/>
        <a:lstStyle/>
        <a:p>
          <a:endParaRPr lang="ru-RU"/>
        </a:p>
      </dgm:t>
    </dgm:pt>
    <dgm:pt modelId="{690798DE-4307-4282-A8F6-15BDA7F8020C}" type="sibTrans" cxnId="{F9E01CFF-ECBF-4CAA-B40D-6463711ACC86}">
      <dgm:prSet/>
      <dgm:spPr/>
      <dgm:t>
        <a:bodyPr/>
        <a:lstStyle/>
        <a:p>
          <a:endParaRPr lang="ru-RU"/>
        </a:p>
      </dgm:t>
    </dgm:pt>
    <dgm:pt modelId="{E7547166-B537-45FE-AAE7-4EB0E546B5C8}">
      <dgm:prSet phldrT="[Текст]"/>
      <dgm:spPr/>
      <dgm:t>
        <a:bodyPr/>
        <a:lstStyle/>
        <a:p>
          <a:pPr algn="l"/>
          <a:r>
            <a:rPr lang="ru-RU" dirty="0" smtClean="0"/>
            <a:t>создание условий для повышения качества предоставления муниципальных услуг </a:t>
          </a:r>
          <a:endParaRPr lang="ru-RU" dirty="0"/>
        </a:p>
      </dgm:t>
    </dgm:pt>
    <dgm:pt modelId="{1EA4F8B4-31F0-45A0-95A2-3B8793F22AA0}" type="parTrans" cxnId="{E615FC27-F8B5-4932-B166-807E4B6A032C}">
      <dgm:prSet/>
      <dgm:spPr/>
      <dgm:t>
        <a:bodyPr/>
        <a:lstStyle/>
        <a:p>
          <a:endParaRPr lang="ru-RU"/>
        </a:p>
      </dgm:t>
    </dgm:pt>
    <dgm:pt modelId="{F168D666-FB5C-4F41-BA8A-A21C2F5220D4}" type="sibTrans" cxnId="{E615FC27-F8B5-4932-B166-807E4B6A032C}">
      <dgm:prSet/>
      <dgm:spPr/>
      <dgm:t>
        <a:bodyPr/>
        <a:lstStyle/>
        <a:p>
          <a:endParaRPr lang="ru-RU"/>
        </a:p>
      </dgm:t>
    </dgm:pt>
    <dgm:pt modelId="{5D35EEC0-29F0-49DD-A9CA-0278FE86A15A}">
      <dgm:prSet phldrT="[Текст]"/>
      <dgm:spPr/>
      <dgm:t>
        <a:bodyPr/>
        <a:lstStyle/>
        <a:p>
          <a:pPr algn="l"/>
          <a:r>
            <a:rPr lang="ru-RU" dirty="0" smtClean="0"/>
            <a:t>повышение эффективности процедур проведения муниципальных закупок </a:t>
          </a:r>
          <a:endParaRPr lang="ru-RU" dirty="0"/>
        </a:p>
      </dgm:t>
    </dgm:pt>
    <dgm:pt modelId="{C0314AED-176D-49EE-9B45-1F60DB0CF764}" type="parTrans" cxnId="{9861827F-8E45-4869-BAD8-6E9D61513E21}">
      <dgm:prSet/>
      <dgm:spPr/>
      <dgm:t>
        <a:bodyPr/>
        <a:lstStyle/>
        <a:p>
          <a:endParaRPr lang="ru-RU"/>
        </a:p>
      </dgm:t>
    </dgm:pt>
    <dgm:pt modelId="{9AE0D2C8-F733-4E9F-A9C4-08DE707C23DA}" type="sibTrans" cxnId="{9861827F-8E45-4869-BAD8-6E9D61513E21}">
      <dgm:prSet/>
      <dgm:spPr/>
      <dgm:t>
        <a:bodyPr/>
        <a:lstStyle/>
        <a:p>
          <a:endParaRPr lang="ru-RU"/>
        </a:p>
      </dgm:t>
    </dgm:pt>
    <dgm:pt modelId="{C9188141-8F8B-40D9-9411-3A306ECC2FA6}">
      <dgm:prSet phldrT="[Текст]"/>
      <dgm:spPr/>
      <dgm:t>
        <a:bodyPr/>
        <a:lstStyle/>
        <a:p>
          <a:pPr algn="l"/>
          <a:r>
            <a:rPr lang="ru-RU" dirty="0" smtClean="0"/>
            <a:t>совершенствование процедур предварительного и последующего контроля, в том числе уточнение порядка и содержания мер принуждения к нарушениям в финансово-бюджетной сферы</a:t>
          </a:r>
          <a:endParaRPr lang="ru-RU" dirty="0"/>
        </a:p>
      </dgm:t>
    </dgm:pt>
    <dgm:pt modelId="{116E95E5-8095-4C94-9BD8-A5985BD2EED5}" type="parTrans" cxnId="{7687445D-DC56-496B-A366-139ABC7E8086}">
      <dgm:prSet/>
      <dgm:spPr/>
      <dgm:t>
        <a:bodyPr/>
        <a:lstStyle/>
        <a:p>
          <a:endParaRPr lang="ru-RU"/>
        </a:p>
      </dgm:t>
    </dgm:pt>
    <dgm:pt modelId="{5A22D53B-DB5B-4468-8F8E-DB8238A69607}" type="sibTrans" cxnId="{7687445D-DC56-496B-A366-139ABC7E8086}">
      <dgm:prSet/>
      <dgm:spPr/>
      <dgm:t>
        <a:bodyPr/>
        <a:lstStyle/>
        <a:p>
          <a:endParaRPr lang="ru-RU"/>
        </a:p>
      </dgm:t>
    </dgm:pt>
    <dgm:pt modelId="{C3536F11-9BE8-44FF-9884-680F283B76C1}">
      <dgm:prSet phldrT="[Текст]"/>
      <dgm:spPr/>
      <dgm:t>
        <a:bodyPr/>
        <a:lstStyle/>
        <a:p>
          <a:r>
            <a:rPr lang="ru-RU" dirty="0" smtClean="0"/>
            <a:t>обеспечение открытости бюджетного процесса перед гражданами</a:t>
          </a:r>
          <a:endParaRPr lang="ru-RU" dirty="0"/>
        </a:p>
      </dgm:t>
    </dgm:pt>
    <dgm:pt modelId="{4F2A074C-A461-49DD-8E7C-B191A75EB692}" type="parTrans" cxnId="{F87FC72F-9DEA-42E3-A7AC-29056994752D}">
      <dgm:prSet/>
      <dgm:spPr/>
      <dgm:t>
        <a:bodyPr/>
        <a:lstStyle/>
        <a:p>
          <a:endParaRPr lang="ru-RU"/>
        </a:p>
      </dgm:t>
    </dgm:pt>
    <dgm:pt modelId="{69AE5467-6BB5-42D6-9FB6-493268D9D8F2}" type="sibTrans" cxnId="{F87FC72F-9DEA-42E3-A7AC-29056994752D}">
      <dgm:prSet/>
      <dgm:spPr/>
      <dgm:t>
        <a:bodyPr/>
        <a:lstStyle/>
        <a:p>
          <a:endParaRPr lang="ru-RU"/>
        </a:p>
      </dgm:t>
    </dgm:pt>
    <dgm:pt modelId="{A07F8CF5-75A4-46DB-980C-9E6799553975}" type="pres">
      <dgm:prSet presAssocID="{50ED9DFE-9F74-4B27-A4AD-8029FFA61325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46F293-8E58-40DF-B00E-80B1A38EB548}" type="pres">
      <dgm:prSet presAssocID="{00A45121-A9FB-442A-BCA5-28177BF8F284}" presName="composite" presStyleCnt="0"/>
      <dgm:spPr/>
    </dgm:pt>
    <dgm:pt modelId="{2B79CA85-6D6A-427B-AD39-BAEF62268A2B}" type="pres">
      <dgm:prSet presAssocID="{00A45121-A9FB-442A-BCA5-28177BF8F284}" presName="imgShp" presStyleLbl="fgImgPlace1" presStyleIdx="0" presStyleCnt="5" custLinFactX="-1991" custLinFactNeighborX="-100000" custLinFactNeighborY="3582"/>
      <dgm:spPr/>
    </dgm:pt>
    <dgm:pt modelId="{6813D3BC-465D-4CFD-A0BB-C34072652E00}" type="pres">
      <dgm:prSet presAssocID="{00A45121-A9FB-442A-BCA5-28177BF8F284}" presName="txShp" presStyleLbl="node1" presStyleIdx="0" presStyleCnt="5" custScaleX="1314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84C5E4-5441-41CA-B7A9-E5074E59CC49}" type="pres">
      <dgm:prSet presAssocID="{690798DE-4307-4282-A8F6-15BDA7F8020C}" presName="spacing" presStyleCnt="0"/>
      <dgm:spPr/>
    </dgm:pt>
    <dgm:pt modelId="{EA019B65-4A62-4F9F-A402-D29F7ACAB9A6}" type="pres">
      <dgm:prSet presAssocID="{E7547166-B537-45FE-AAE7-4EB0E546B5C8}" presName="composite" presStyleCnt="0"/>
      <dgm:spPr/>
    </dgm:pt>
    <dgm:pt modelId="{2B99C788-53C3-4EB7-8DFC-068D0CFFB00C}" type="pres">
      <dgm:prSet presAssocID="{E7547166-B537-45FE-AAE7-4EB0E546B5C8}" presName="imgShp" presStyleLbl="fgImgPlace1" presStyleIdx="1" presStyleCnt="5" custLinFactX="-1991" custLinFactNeighborX="-100000" custLinFactNeighborY="-3039"/>
      <dgm:spPr/>
    </dgm:pt>
    <dgm:pt modelId="{876CE208-44E7-442F-BD4F-070AD4133118}" type="pres">
      <dgm:prSet presAssocID="{E7547166-B537-45FE-AAE7-4EB0E546B5C8}" presName="txShp" presStyleLbl="node1" presStyleIdx="1" presStyleCnt="5" custScaleX="1304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FBC8CE-E3D2-4B07-8D3E-C261F683EA33}" type="pres">
      <dgm:prSet presAssocID="{F168D666-FB5C-4F41-BA8A-A21C2F5220D4}" presName="spacing" presStyleCnt="0"/>
      <dgm:spPr/>
    </dgm:pt>
    <dgm:pt modelId="{B545287B-E064-46A6-89A3-EE52D9EF928F}" type="pres">
      <dgm:prSet presAssocID="{5D35EEC0-29F0-49DD-A9CA-0278FE86A15A}" presName="composite" presStyleCnt="0"/>
      <dgm:spPr/>
    </dgm:pt>
    <dgm:pt modelId="{7B5256B4-BDF1-4EBD-B207-A336F142F737}" type="pres">
      <dgm:prSet presAssocID="{5D35EEC0-29F0-49DD-A9CA-0278FE86A15A}" presName="imgShp" presStyleLbl="fgImgPlace1" presStyleIdx="2" presStyleCnt="5" custLinFactX="-1991" custLinFactNeighborX="-100000" custLinFactNeighborY="-858"/>
      <dgm:spPr/>
    </dgm:pt>
    <dgm:pt modelId="{DC00DF32-B2A0-4FA1-B60B-FF64E9421FF6}" type="pres">
      <dgm:prSet presAssocID="{5D35EEC0-29F0-49DD-A9CA-0278FE86A15A}" presName="txShp" presStyleLbl="node1" presStyleIdx="2" presStyleCnt="5" custScaleX="1304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FC740B-ED17-42D2-9E58-049C940FFD8E}" type="pres">
      <dgm:prSet presAssocID="{9AE0D2C8-F733-4E9F-A9C4-08DE707C23DA}" presName="spacing" presStyleCnt="0"/>
      <dgm:spPr/>
    </dgm:pt>
    <dgm:pt modelId="{36F9A4B0-8802-41FE-9768-12973B65804D}" type="pres">
      <dgm:prSet presAssocID="{C9188141-8F8B-40D9-9411-3A306ECC2FA6}" presName="composite" presStyleCnt="0"/>
      <dgm:spPr/>
    </dgm:pt>
    <dgm:pt modelId="{C10FE643-3174-4764-89C0-056052F62DF0}" type="pres">
      <dgm:prSet presAssocID="{C9188141-8F8B-40D9-9411-3A306ECC2FA6}" presName="imgShp" presStyleLbl="fgImgPlace1" presStyleIdx="3" presStyleCnt="5" custLinFactX="-1991" custLinFactNeighborX="-100000" custLinFactNeighborY="1324"/>
      <dgm:spPr/>
    </dgm:pt>
    <dgm:pt modelId="{87580B58-6E28-45C5-A0BD-742635DF2090}" type="pres">
      <dgm:prSet presAssocID="{C9188141-8F8B-40D9-9411-3A306ECC2FA6}" presName="txShp" presStyleLbl="node1" presStyleIdx="3" presStyleCnt="5" custScaleX="1304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B7F34D-C847-4B85-A015-AEFCFF9C7425}" type="pres">
      <dgm:prSet presAssocID="{5A22D53B-DB5B-4468-8F8E-DB8238A69607}" presName="spacing" presStyleCnt="0"/>
      <dgm:spPr/>
    </dgm:pt>
    <dgm:pt modelId="{EB7D299F-6AC5-4AB0-9947-0A74E2E940CD}" type="pres">
      <dgm:prSet presAssocID="{C3536F11-9BE8-44FF-9884-680F283B76C1}" presName="composite" presStyleCnt="0"/>
      <dgm:spPr/>
    </dgm:pt>
    <dgm:pt modelId="{C6F9003F-047D-469B-BCBB-1A841DE8EDB2}" type="pres">
      <dgm:prSet presAssocID="{C3536F11-9BE8-44FF-9884-680F283B76C1}" presName="imgShp" presStyleLbl="fgImgPlace1" presStyleIdx="4" presStyleCnt="5" custLinFactX="-1991" custLinFactNeighborX="-100000" custLinFactNeighborY="-5297"/>
      <dgm:spPr/>
    </dgm:pt>
    <dgm:pt modelId="{BEFC1D70-B1FA-4542-AD5A-7E6D36F6BC7D}" type="pres">
      <dgm:prSet presAssocID="{C3536F11-9BE8-44FF-9884-680F283B76C1}" presName="txShp" presStyleLbl="node1" presStyleIdx="4" presStyleCnt="5" custScaleX="1304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397334-8CE1-4089-B687-3CF73E396DD2}" type="presOf" srcId="{C3536F11-9BE8-44FF-9884-680F283B76C1}" destId="{BEFC1D70-B1FA-4542-AD5A-7E6D36F6BC7D}" srcOrd="0" destOrd="0" presId="urn:microsoft.com/office/officeart/2005/8/layout/vList3#1"/>
    <dgm:cxn modelId="{7687445D-DC56-496B-A366-139ABC7E8086}" srcId="{50ED9DFE-9F74-4B27-A4AD-8029FFA61325}" destId="{C9188141-8F8B-40D9-9411-3A306ECC2FA6}" srcOrd="3" destOrd="0" parTransId="{116E95E5-8095-4C94-9BD8-A5985BD2EED5}" sibTransId="{5A22D53B-DB5B-4468-8F8E-DB8238A69607}"/>
    <dgm:cxn modelId="{81B2A5B6-9A6E-40E4-80A4-9AB83AF2EE87}" type="presOf" srcId="{50ED9DFE-9F74-4B27-A4AD-8029FFA61325}" destId="{A07F8CF5-75A4-46DB-980C-9E6799553975}" srcOrd="0" destOrd="0" presId="urn:microsoft.com/office/officeart/2005/8/layout/vList3#1"/>
    <dgm:cxn modelId="{D981B801-19A5-4B10-B6F3-76B26160AB54}" type="presOf" srcId="{00A45121-A9FB-442A-BCA5-28177BF8F284}" destId="{6813D3BC-465D-4CFD-A0BB-C34072652E00}" srcOrd="0" destOrd="0" presId="urn:microsoft.com/office/officeart/2005/8/layout/vList3#1"/>
    <dgm:cxn modelId="{F87FC72F-9DEA-42E3-A7AC-29056994752D}" srcId="{50ED9DFE-9F74-4B27-A4AD-8029FFA61325}" destId="{C3536F11-9BE8-44FF-9884-680F283B76C1}" srcOrd="4" destOrd="0" parTransId="{4F2A074C-A461-49DD-8E7C-B191A75EB692}" sibTransId="{69AE5467-6BB5-42D6-9FB6-493268D9D8F2}"/>
    <dgm:cxn modelId="{E615FC27-F8B5-4932-B166-807E4B6A032C}" srcId="{50ED9DFE-9F74-4B27-A4AD-8029FFA61325}" destId="{E7547166-B537-45FE-AAE7-4EB0E546B5C8}" srcOrd="1" destOrd="0" parTransId="{1EA4F8B4-31F0-45A0-95A2-3B8793F22AA0}" sibTransId="{F168D666-FB5C-4F41-BA8A-A21C2F5220D4}"/>
    <dgm:cxn modelId="{F93F9EFD-F1A5-4AB2-B52C-F78018D7F1E6}" type="presOf" srcId="{E7547166-B537-45FE-AAE7-4EB0E546B5C8}" destId="{876CE208-44E7-442F-BD4F-070AD4133118}" srcOrd="0" destOrd="0" presId="urn:microsoft.com/office/officeart/2005/8/layout/vList3#1"/>
    <dgm:cxn modelId="{F9E01CFF-ECBF-4CAA-B40D-6463711ACC86}" srcId="{50ED9DFE-9F74-4B27-A4AD-8029FFA61325}" destId="{00A45121-A9FB-442A-BCA5-28177BF8F284}" srcOrd="0" destOrd="0" parTransId="{1AE95BAB-E8FD-4B15-A056-1C8BC4FBBB5B}" sibTransId="{690798DE-4307-4282-A8F6-15BDA7F8020C}"/>
    <dgm:cxn modelId="{44E43C60-F3E8-4E1F-94A2-B448F8E1755D}" type="presOf" srcId="{C9188141-8F8B-40D9-9411-3A306ECC2FA6}" destId="{87580B58-6E28-45C5-A0BD-742635DF2090}" srcOrd="0" destOrd="0" presId="urn:microsoft.com/office/officeart/2005/8/layout/vList3#1"/>
    <dgm:cxn modelId="{9861827F-8E45-4869-BAD8-6E9D61513E21}" srcId="{50ED9DFE-9F74-4B27-A4AD-8029FFA61325}" destId="{5D35EEC0-29F0-49DD-A9CA-0278FE86A15A}" srcOrd="2" destOrd="0" parTransId="{C0314AED-176D-49EE-9B45-1F60DB0CF764}" sibTransId="{9AE0D2C8-F733-4E9F-A9C4-08DE707C23DA}"/>
    <dgm:cxn modelId="{0B0A1297-EF18-45AE-BE6B-70B3195E7F7B}" type="presOf" srcId="{5D35EEC0-29F0-49DD-A9CA-0278FE86A15A}" destId="{DC00DF32-B2A0-4FA1-B60B-FF64E9421FF6}" srcOrd="0" destOrd="0" presId="urn:microsoft.com/office/officeart/2005/8/layout/vList3#1"/>
    <dgm:cxn modelId="{AC0139B0-EC93-43D9-890A-828FE9C82577}" type="presParOf" srcId="{A07F8CF5-75A4-46DB-980C-9E6799553975}" destId="{7C46F293-8E58-40DF-B00E-80B1A38EB548}" srcOrd="0" destOrd="0" presId="urn:microsoft.com/office/officeart/2005/8/layout/vList3#1"/>
    <dgm:cxn modelId="{6B8164FC-8C2C-425E-805F-2F83696D2D46}" type="presParOf" srcId="{7C46F293-8E58-40DF-B00E-80B1A38EB548}" destId="{2B79CA85-6D6A-427B-AD39-BAEF62268A2B}" srcOrd="0" destOrd="0" presId="urn:microsoft.com/office/officeart/2005/8/layout/vList3#1"/>
    <dgm:cxn modelId="{02A7FA68-0883-498F-A66A-A8EF91A07C70}" type="presParOf" srcId="{7C46F293-8E58-40DF-B00E-80B1A38EB548}" destId="{6813D3BC-465D-4CFD-A0BB-C34072652E00}" srcOrd="1" destOrd="0" presId="urn:microsoft.com/office/officeart/2005/8/layout/vList3#1"/>
    <dgm:cxn modelId="{23606DF0-B942-401B-91AE-DE5406422EAB}" type="presParOf" srcId="{A07F8CF5-75A4-46DB-980C-9E6799553975}" destId="{4284C5E4-5441-41CA-B7A9-E5074E59CC49}" srcOrd="1" destOrd="0" presId="urn:microsoft.com/office/officeart/2005/8/layout/vList3#1"/>
    <dgm:cxn modelId="{456BA8B2-2D71-420C-97DB-F047EBD1869E}" type="presParOf" srcId="{A07F8CF5-75A4-46DB-980C-9E6799553975}" destId="{EA019B65-4A62-4F9F-A402-D29F7ACAB9A6}" srcOrd="2" destOrd="0" presId="urn:microsoft.com/office/officeart/2005/8/layout/vList3#1"/>
    <dgm:cxn modelId="{6694D506-BBA8-493E-B391-A0EBCAD27745}" type="presParOf" srcId="{EA019B65-4A62-4F9F-A402-D29F7ACAB9A6}" destId="{2B99C788-53C3-4EB7-8DFC-068D0CFFB00C}" srcOrd="0" destOrd="0" presId="urn:microsoft.com/office/officeart/2005/8/layout/vList3#1"/>
    <dgm:cxn modelId="{4BD75697-643E-4B3D-B997-4E03B90E2501}" type="presParOf" srcId="{EA019B65-4A62-4F9F-A402-D29F7ACAB9A6}" destId="{876CE208-44E7-442F-BD4F-070AD4133118}" srcOrd="1" destOrd="0" presId="urn:microsoft.com/office/officeart/2005/8/layout/vList3#1"/>
    <dgm:cxn modelId="{AB37072C-ECA5-4866-AE24-8F4671249C43}" type="presParOf" srcId="{A07F8CF5-75A4-46DB-980C-9E6799553975}" destId="{9CFBC8CE-E3D2-4B07-8D3E-C261F683EA33}" srcOrd="3" destOrd="0" presId="urn:microsoft.com/office/officeart/2005/8/layout/vList3#1"/>
    <dgm:cxn modelId="{5B9D8D21-CC4F-4F3E-B2C2-B31674DE5A48}" type="presParOf" srcId="{A07F8CF5-75A4-46DB-980C-9E6799553975}" destId="{B545287B-E064-46A6-89A3-EE52D9EF928F}" srcOrd="4" destOrd="0" presId="urn:microsoft.com/office/officeart/2005/8/layout/vList3#1"/>
    <dgm:cxn modelId="{AD4EE6AF-9E79-4F75-8205-505DEDE1F9E2}" type="presParOf" srcId="{B545287B-E064-46A6-89A3-EE52D9EF928F}" destId="{7B5256B4-BDF1-4EBD-B207-A336F142F737}" srcOrd="0" destOrd="0" presId="urn:microsoft.com/office/officeart/2005/8/layout/vList3#1"/>
    <dgm:cxn modelId="{9F5AB266-0E02-4D14-91A5-5FC7EA0975EA}" type="presParOf" srcId="{B545287B-E064-46A6-89A3-EE52D9EF928F}" destId="{DC00DF32-B2A0-4FA1-B60B-FF64E9421FF6}" srcOrd="1" destOrd="0" presId="urn:microsoft.com/office/officeart/2005/8/layout/vList3#1"/>
    <dgm:cxn modelId="{FBDDA60A-B0C9-4769-BFC6-3A04489A98B0}" type="presParOf" srcId="{A07F8CF5-75A4-46DB-980C-9E6799553975}" destId="{43FC740B-ED17-42D2-9E58-049C940FFD8E}" srcOrd="5" destOrd="0" presId="urn:microsoft.com/office/officeart/2005/8/layout/vList3#1"/>
    <dgm:cxn modelId="{1C20FD2A-E25F-4EA9-A54A-192E3764E0E4}" type="presParOf" srcId="{A07F8CF5-75A4-46DB-980C-9E6799553975}" destId="{36F9A4B0-8802-41FE-9768-12973B65804D}" srcOrd="6" destOrd="0" presId="urn:microsoft.com/office/officeart/2005/8/layout/vList3#1"/>
    <dgm:cxn modelId="{63AE64BE-7BE1-43A5-917D-CA70CC2D2A81}" type="presParOf" srcId="{36F9A4B0-8802-41FE-9768-12973B65804D}" destId="{C10FE643-3174-4764-89C0-056052F62DF0}" srcOrd="0" destOrd="0" presId="urn:microsoft.com/office/officeart/2005/8/layout/vList3#1"/>
    <dgm:cxn modelId="{C62F31DF-6ADC-4704-9455-9099AD4DEA26}" type="presParOf" srcId="{36F9A4B0-8802-41FE-9768-12973B65804D}" destId="{87580B58-6E28-45C5-A0BD-742635DF2090}" srcOrd="1" destOrd="0" presId="urn:microsoft.com/office/officeart/2005/8/layout/vList3#1"/>
    <dgm:cxn modelId="{A522E52A-839F-4798-B7B3-FD9A95CF1B8C}" type="presParOf" srcId="{A07F8CF5-75A4-46DB-980C-9E6799553975}" destId="{0AB7F34D-C847-4B85-A015-AEFCFF9C7425}" srcOrd="7" destOrd="0" presId="urn:microsoft.com/office/officeart/2005/8/layout/vList3#1"/>
    <dgm:cxn modelId="{E6A6184B-C7D8-47B4-AF0F-B4D0CB00C37D}" type="presParOf" srcId="{A07F8CF5-75A4-46DB-980C-9E6799553975}" destId="{EB7D299F-6AC5-4AB0-9947-0A74E2E940CD}" srcOrd="8" destOrd="0" presId="urn:microsoft.com/office/officeart/2005/8/layout/vList3#1"/>
    <dgm:cxn modelId="{B0228B38-A660-4353-9DA7-2E3EEF2E25FF}" type="presParOf" srcId="{EB7D299F-6AC5-4AB0-9947-0A74E2E940CD}" destId="{C6F9003F-047D-469B-BCBB-1A841DE8EDB2}" srcOrd="0" destOrd="0" presId="urn:microsoft.com/office/officeart/2005/8/layout/vList3#1"/>
    <dgm:cxn modelId="{196A6F3A-DEB8-4975-8F59-3B40640B7D53}" type="presParOf" srcId="{EB7D299F-6AC5-4AB0-9947-0A74E2E940CD}" destId="{BEFC1D70-B1FA-4542-AD5A-7E6D36F6BC7D}" srcOrd="1" destOrd="0" presId="urn:microsoft.com/office/officeart/2005/8/layout/vList3#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B83D5D-659D-4612-8EED-200F681CDEF9}" type="doc">
      <dgm:prSet loTypeId="urn:microsoft.com/office/officeart/2005/8/layout/matrix1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BB01EBE-CEB9-47D8-A9B2-D090D1005B26}">
      <dgm:prSet phldrT="[Текст]"/>
      <dgm:spPr/>
      <dgm:t>
        <a:bodyPr/>
        <a:lstStyle/>
        <a:p>
          <a:r>
            <a:rPr lang="ru-RU" dirty="0" err="1" smtClean="0"/>
            <a:t>Приоритизация</a:t>
          </a:r>
          <a:r>
            <a:rPr lang="ru-RU" dirty="0" smtClean="0"/>
            <a:t> расходов бюджета Большекрепинского сельского поселения  Родионово-Несветайского района</a:t>
          </a:r>
          <a:endParaRPr lang="ru-RU" dirty="0"/>
        </a:p>
      </dgm:t>
    </dgm:pt>
    <dgm:pt modelId="{65B973DF-8CAB-40ED-8B8A-F65265044444}" type="parTrans" cxnId="{A6D80DB2-41C2-458E-A2D2-EE5223A259D7}">
      <dgm:prSet/>
      <dgm:spPr/>
      <dgm:t>
        <a:bodyPr/>
        <a:lstStyle/>
        <a:p>
          <a:endParaRPr lang="ru-RU"/>
        </a:p>
      </dgm:t>
    </dgm:pt>
    <dgm:pt modelId="{43D34C73-624A-4730-823D-1459759568E3}" type="sibTrans" cxnId="{A6D80DB2-41C2-458E-A2D2-EE5223A259D7}">
      <dgm:prSet/>
      <dgm:spPr/>
      <dgm:t>
        <a:bodyPr/>
        <a:lstStyle/>
        <a:p>
          <a:endParaRPr lang="ru-RU"/>
        </a:p>
      </dgm:t>
    </dgm:pt>
    <dgm:pt modelId="{C58B3C9B-4310-43C8-A070-EC09FED61046}">
      <dgm:prSet phldrT="[Текст]"/>
      <dgm:spPr/>
      <dgm:t>
        <a:bodyPr/>
        <a:lstStyle/>
        <a:p>
          <a:r>
            <a:rPr lang="ru-RU" dirty="0" smtClean="0"/>
            <a:t>Развитие человеческого капитала, безусловное выполнение социальных обязательств перед гражданами, предоставление качественных и конкурентных муниципальных услуг</a:t>
          </a:r>
          <a:endParaRPr lang="ru-RU" dirty="0"/>
        </a:p>
      </dgm:t>
    </dgm:pt>
    <dgm:pt modelId="{12831ABC-4B1C-4FF0-91BD-D0CF45484037}" type="parTrans" cxnId="{FAD4DF00-7FD4-46F7-AE03-476716F9E489}">
      <dgm:prSet/>
      <dgm:spPr/>
      <dgm:t>
        <a:bodyPr/>
        <a:lstStyle/>
        <a:p>
          <a:endParaRPr lang="ru-RU"/>
        </a:p>
      </dgm:t>
    </dgm:pt>
    <dgm:pt modelId="{61DFD1D8-55A9-4613-B5A2-E6F77343BD2E}" type="sibTrans" cxnId="{FAD4DF00-7FD4-46F7-AE03-476716F9E489}">
      <dgm:prSet/>
      <dgm:spPr/>
      <dgm:t>
        <a:bodyPr/>
        <a:lstStyle/>
        <a:p>
          <a:endParaRPr lang="ru-RU"/>
        </a:p>
      </dgm:t>
    </dgm:pt>
    <dgm:pt modelId="{F8FAAFB2-91DF-4CF5-8C37-B92D0F09B568}">
      <dgm:prSet phldrT="[Текст]"/>
      <dgm:spPr/>
      <dgm:t>
        <a:bodyPr/>
        <a:lstStyle/>
        <a:p>
          <a:r>
            <a:rPr lang="ru-RU" dirty="0" smtClean="0"/>
            <a:t>Реализация Указов Президента от 7 мая 2012 года, от 1 июня 2012 № 761, от 28 декабря 2012 № 1688</a:t>
          </a:r>
          <a:endParaRPr lang="ru-RU" dirty="0"/>
        </a:p>
      </dgm:t>
    </dgm:pt>
    <dgm:pt modelId="{4A4BD151-3193-4B72-938D-9910CAAEA441}" type="parTrans" cxnId="{087F5D81-01AA-44BD-86C9-C212FAB18D39}">
      <dgm:prSet/>
      <dgm:spPr/>
      <dgm:t>
        <a:bodyPr/>
        <a:lstStyle/>
        <a:p>
          <a:endParaRPr lang="ru-RU"/>
        </a:p>
      </dgm:t>
    </dgm:pt>
    <dgm:pt modelId="{EE923933-E392-43B9-A5E3-955890C69522}" type="sibTrans" cxnId="{087F5D81-01AA-44BD-86C9-C212FAB18D39}">
      <dgm:prSet/>
      <dgm:spPr/>
      <dgm:t>
        <a:bodyPr/>
        <a:lstStyle/>
        <a:p>
          <a:endParaRPr lang="ru-RU"/>
        </a:p>
      </dgm:t>
    </dgm:pt>
    <dgm:pt modelId="{6DC28C60-B233-4757-9D70-FEF5DDD16BEA}">
      <dgm:prSet phldrT="[Текст]"/>
      <dgm:spPr/>
      <dgm:t>
        <a:bodyPr/>
        <a:lstStyle/>
        <a:p>
          <a:r>
            <a:rPr lang="ru-RU" dirty="0" smtClean="0"/>
            <a:t>Обеспечение первоочередных социально-значимых расходов</a:t>
          </a:r>
          <a:endParaRPr lang="ru-RU" dirty="0"/>
        </a:p>
      </dgm:t>
    </dgm:pt>
    <dgm:pt modelId="{063AD1B0-80FB-44FE-8476-552DAF9E46AA}" type="parTrans" cxnId="{A784DB5E-0366-4AE5-A28B-BCE5A83EBCC9}">
      <dgm:prSet/>
      <dgm:spPr/>
      <dgm:t>
        <a:bodyPr/>
        <a:lstStyle/>
        <a:p>
          <a:endParaRPr lang="ru-RU"/>
        </a:p>
      </dgm:t>
    </dgm:pt>
    <dgm:pt modelId="{518556CD-7328-4A12-9BD9-F31D159B8049}" type="sibTrans" cxnId="{A784DB5E-0366-4AE5-A28B-BCE5A83EBCC9}">
      <dgm:prSet/>
      <dgm:spPr/>
      <dgm:t>
        <a:bodyPr/>
        <a:lstStyle/>
        <a:p>
          <a:endParaRPr lang="ru-RU"/>
        </a:p>
      </dgm:t>
    </dgm:pt>
    <dgm:pt modelId="{F4FAA5B1-77E1-4172-87BC-2FC24ED732FE}">
      <dgm:prSet phldrT="[Текст]"/>
      <dgm:spPr/>
      <dgm:t>
        <a:bodyPr/>
        <a:lstStyle/>
        <a:p>
          <a:r>
            <a:rPr lang="ru-RU" dirty="0" smtClean="0"/>
            <a:t>Бюджет развития – формирование институтов развития, вложение в инфраструктуру</a:t>
          </a:r>
          <a:endParaRPr lang="ru-RU" dirty="0"/>
        </a:p>
      </dgm:t>
    </dgm:pt>
    <dgm:pt modelId="{640783DA-F3E9-4D96-AD64-FC329079727B}" type="parTrans" cxnId="{818CC521-D8E7-4416-9DF9-65DAA1A4E054}">
      <dgm:prSet/>
      <dgm:spPr/>
      <dgm:t>
        <a:bodyPr/>
        <a:lstStyle/>
        <a:p>
          <a:endParaRPr lang="ru-RU"/>
        </a:p>
      </dgm:t>
    </dgm:pt>
    <dgm:pt modelId="{DEF9A6E2-1368-4E39-BE44-51E93947E9A9}" type="sibTrans" cxnId="{818CC521-D8E7-4416-9DF9-65DAA1A4E054}">
      <dgm:prSet/>
      <dgm:spPr/>
      <dgm:t>
        <a:bodyPr/>
        <a:lstStyle/>
        <a:p>
          <a:endParaRPr lang="ru-RU"/>
        </a:p>
      </dgm:t>
    </dgm:pt>
    <dgm:pt modelId="{CC58519F-6525-410C-8386-8FF474A7F198}" type="pres">
      <dgm:prSet presAssocID="{20B83D5D-659D-4612-8EED-200F681CDEF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4AE4CC-DB0C-4C4C-A306-ECD7906A2EB4}" type="pres">
      <dgm:prSet presAssocID="{20B83D5D-659D-4612-8EED-200F681CDEF9}" presName="matrix" presStyleCnt="0"/>
      <dgm:spPr/>
    </dgm:pt>
    <dgm:pt modelId="{E66A9C76-00C0-452E-965A-AFAA90885083}" type="pres">
      <dgm:prSet presAssocID="{20B83D5D-659D-4612-8EED-200F681CDEF9}" presName="tile1" presStyleLbl="node1" presStyleIdx="0" presStyleCnt="4"/>
      <dgm:spPr/>
      <dgm:t>
        <a:bodyPr/>
        <a:lstStyle/>
        <a:p>
          <a:endParaRPr lang="ru-RU"/>
        </a:p>
      </dgm:t>
    </dgm:pt>
    <dgm:pt modelId="{69266D22-62CA-4F5C-97D1-912C13CFB63E}" type="pres">
      <dgm:prSet presAssocID="{20B83D5D-659D-4612-8EED-200F681CDEF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CAA632-A4FF-423D-BEAB-CBFBA8E80DD1}" type="pres">
      <dgm:prSet presAssocID="{20B83D5D-659D-4612-8EED-200F681CDEF9}" presName="tile2" presStyleLbl="node1" presStyleIdx="1" presStyleCnt="4"/>
      <dgm:spPr/>
      <dgm:t>
        <a:bodyPr/>
        <a:lstStyle/>
        <a:p>
          <a:endParaRPr lang="ru-RU"/>
        </a:p>
      </dgm:t>
    </dgm:pt>
    <dgm:pt modelId="{8D5F5044-2E00-481F-A475-E6BE22A3A53B}" type="pres">
      <dgm:prSet presAssocID="{20B83D5D-659D-4612-8EED-200F681CDEF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CB20EF-DBF5-4323-BF8C-B7529AFD7F95}" type="pres">
      <dgm:prSet presAssocID="{20B83D5D-659D-4612-8EED-200F681CDEF9}" presName="tile3" presStyleLbl="node1" presStyleIdx="2" presStyleCnt="4"/>
      <dgm:spPr/>
      <dgm:t>
        <a:bodyPr/>
        <a:lstStyle/>
        <a:p>
          <a:endParaRPr lang="ru-RU"/>
        </a:p>
      </dgm:t>
    </dgm:pt>
    <dgm:pt modelId="{5D2A0476-5519-4297-BE0D-6DBEA8B6768B}" type="pres">
      <dgm:prSet presAssocID="{20B83D5D-659D-4612-8EED-200F681CDEF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6BBC42-E023-4F58-A3B7-592562080E67}" type="pres">
      <dgm:prSet presAssocID="{20B83D5D-659D-4612-8EED-200F681CDEF9}" presName="tile4" presStyleLbl="node1" presStyleIdx="3" presStyleCnt="4"/>
      <dgm:spPr/>
      <dgm:t>
        <a:bodyPr/>
        <a:lstStyle/>
        <a:p>
          <a:endParaRPr lang="ru-RU"/>
        </a:p>
      </dgm:t>
    </dgm:pt>
    <dgm:pt modelId="{CF483D2A-2840-4765-856E-0535E56AF25E}" type="pres">
      <dgm:prSet presAssocID="{20B83D5D-659D-4612-8EED-200F681CDEF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387600-2890-4BFC-93B0-8D012F7B46A9}" type="pres">
      <dgm:prSet presAssocID="{20B83D5D-659D-4612-8EED-200F681CDEF9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FAD4DF00-7FD4-46F7-AE03-476716F9E489}" srcId="{3BB01EBE-CEB9-47D8-A9B2-D090D1005B26}" destId="{C58B3C9B-4310-43C8-A070-EC09FED61046}" srcOrd="0" destOrd="0" parTransId="{12831ABC-4B1C-4FF0-91BD-D0CF45484037}" sibTransId="{61DFD1D8-55A9-4613-B5A2-E6F77343BD2E}"/>
    <dgm:cxn modelId="{16194076-ADD9-4D37-A3D3-7CF68F15420B}" type="presOf" srcId="{3BB01EBE-CEB9-47D8-A9B2-D090D1005B26}" destId="{0D387600-2890-4BFC-93B0-8D012F7B46A9}" srcOrd="0" destOrd="0" presId="urn:microsoft.com/office/officeart/2005/8/layout/matrix1"/>
    <dgm:cxn modelId="{5767EE22-F05B-43FD-BDB4-44F90EDDD1F7}" type="presOf" srcId="{F4FAA5B1-77E1-4172-87BC-2FC24ED732FE}" destId="{CF483D2A-2840-4765-856E-0535E56AF25E}" srcOrd="1" destOrd="0" presId="urn:microsoft.com/office/officeart/2005/8/layout/matrix1"/>
    <dgm:cxn modelId="{A6D80DB2-41C2-458E-A2D2-EE5223A259D7}" srcId="{20B83D5D-659D-4612-8EED-200F681CDEF9}" destId="{3BB01EBE-CEB9-47D8-A9B2-D090D1005B26}" srcOrd="0" destOrd="0" parTransId="{65B973DF-8CAB-40ED-8B8A-F65265044444}" sibTransId="{43D34C73-624A-4730-823D-1459759568E3}"/>
    <dgm:cxn modelId="{A536CE27-67EC-471B-94BD-F1DBEC96CB79}" type="presOf" srcId="{20B83D5D-659D-4612-8EED-200F681CDEF9}" destId="{CC58519F-6525-410C-8386-8FF474A7F198}" srcOrd="0" destOrd="0" presId="urn:microsoft.com/office/officeart/2005/8/layout/matrix1"/>
    <dgm:cxn modelId="{AE86158F-57A3-493B-9371-11652C3FADFC}" type="presOf" srcId="{F8FAAFB2-91DF-4CF5-8C37-B92D0F09B568}" destId="{7ACAA632-A4FF-423D-BEAB-CBFBA8E80DD1}" srcOrd="0" destOrd="0" presId="urn:microsoft.com/office/officeart/2005/8/layout/matrix1"/>
    <dgm:cxn modelId="{A2EF4FA2-28BB-410D-BE8C-7B780282CCA5}" type="presOf" srcId="{F4FAA5B1-77E1-4172-87BC-2FC24ED732FE}" destId="{296BBC42-E023-4F58-A3B7-592562080E67}" srcOrd="0" destOrd="0" presId="urn:microsoft.com/office/officeart/2005/8/layout/matrix1"/>
    <dgm:cxn modelId="{C50528BD-96C6-42A5-8E2C-2FF390A3AFCB}" type="presOf" srcId="{C58B3C9B-4310-43C8-A070-EC09FED61046}" destId="{E66A9C76-00C0-452E-965A-AFAA90885083}" srcOrd="0" destOrd="0" presId="urn:microsoft.com/office/officeart/2005/8/layout/matrix1"/>
    <dgm:cxn modelId="{25011701-974C-46B9-AD3F-62B4E1A594A2}" type="presOf" srcId="{6DC28C60-B233-4757-9D70-FEF5DDD16BEA}" destId="{5D2A0476-5519-4297-BE0D-6DBEA8B6768B}" srcOrd="1" destOrd="0" presId="urn:microsoft.com/office/officeart/2005/8/layout/matrix1"/>
    <dgm:cxn modelId="{818CC521-D8E7-4416-9DF9-65DAA1A4E054}" srcId="{3BB01EBE-CEB9-47D8-A9B2-D090D1005B26}" destId="{F4FAA5B1-77E1-4172-87BC-2FC24ED732FE}" srcOrd="3" destOrd="0" parTransId="{640783DA-F3E9-4D96-AD64-FC329079727B}" sibTransId="{DEF9A6E2-1368-4E39-BE44-51E93947E9A9}"/>
    <dgm:cxn modelId="{087F5D81-01AA-44BD-86C9-C212FAB18D39}" srcId="{3BB01EBE-CEB9-47D8-A9B2-D090D1005B26}" destId="{F8FAAFB2-91DF-4CF5-8C37-B92D0F09B568}" srcOrd="1" destOrd="0" parTransId="{4A4BD151-3193-4B72-938D-9910CAAEA441}" sibTransId="{EE923933-E392-43B9-A5E3-955890C69522}"/>
    <dgm:cxn modelId="{628C1CFE-4675-48A9-814B-F0A2C7F35E86}" type="presOf" srcId="{F8FAAFB2-91DF-4CF5-8C37-B92D0F09B568}" destId="{8D5F5044-2E00-481F-A475-E6BE22A3A53B}" srcOrd="1" destOrd="0" presId="urn:microsoft.com/office/officeart/2005/8/layout/matrix1"/>
    <dgm:cxn modelId="{78DD8C1F-C4B1-4BDC-AC56-BE5C8BCB64BE}" type="presOf" srcId="{C58B3C9B-4310-43C8-A070-EC09FED61046}" destId="{69266D22-62CA-4F5C-97D1-912C13CFB63E}" srcOrd="1" destOrd="0" presId="urn:microsoft.com/office/officeart/2005/8/layout/matrix1"/>
    <dgm:cxn modelId="{A784DB5E-0366-4AE5-A28B-BCE5A83EBCC9}" srcId="{3BB01EBE-CEB9-47D8-A9B2-D090D1005B26}" destId="{6DC28C60-B233-4757-9D70-FEF5DDD16BEA}" srcOrd="2" destOrd="0" parTransId="{063AD1B0-80FB-44FE-8476-552DAF9E46AA}" sibTransId="{518556CD-7328-4A12-9BD9-F31D159B8049}"/>
    <dgm:cxn modelId="{3B5BFCDE-3F81-4DF2-BDD4-ABD32E90D692}" type="presOf" srcId="{6DC28C60-B233-4757-9D70-FEF5DDD16BEA}" destId="{EDCB20EF-DBF5-4323-BF8C-B7529AFD7F95}" srcOrd="0" destOrd="0" presId="urn:microsoft.com/office/officeart/2005/8/layout/matrix1"/>
    <dgm:cxn modelId="{E8107B3F-4CF1-43A5-B47B-F92B541E32E4}" type="presParOf" srcId="{CC58519F-6525-410C-8386-8FF474A7F198}" destId="{AD4AE4CC-DB0C-4C4C-A306-ECD7906A2EB4}" srcOrd="0" destOrd="0" presId="urn:microsoft.com/office/officeart/2005/8/layout/matrix1"/>
    <dgm:cxn modelId="{DDB0E773-89B2-4DFE-B2A3-464258CB1CD4}" type="presParOf" srcId="{AD4AE4CC-DB0C-4C4C-A306-ECD7906A2EB4}" destId="{E66A9C76-00C0-452E-965A-AFAA90885083}" srcOrd="0" destOrd="0" presId="urn:microsoft.com/office/officeart/2005/8/layout/matrix1"/>
    <dgm:cxn modelId="{6EB3CDD8-AE16-4C03-8220-C4A912AF7FDD}" type="presParOf" srcId="{AD4AE4CC-DB0C-4C4C-A306-ECD7906A2EB4}" destId="{69266D22-62CA-4F5C-97D1-912C13CFB63E}" srcOrd="1" destOrd="0" presId="urn:microsoft.com/office/officeart/2005/8/layout/matrix1"/>
    <dgm:cxn modelId="{58DD2090-8A2F-4661-97F5-4CE06EBB9986}" type="presParOf" srcId="{AD4AE4CC-DB0C-4C4C-A306-ECD7906A2EB4}" destId="{7ACAA632-A4FF-423D-BEAB-CBFBA8E80DD1}" srcOrd="2" destOrd="0" presId="urn:microsoft.com/office/officeart/2005/8/layout/matrix1"/>
    <dgm:cxn modelId="{6C248CA5-AE8C-4011-A654-EB4FA6709ED8}" type="presParOf" srcId="{AD4AE4CC-DB0C-4C4C-A306-ECD7906A2EB4}" destId="{8D5F5044-2E00-481F-A475-E6BE22A3A53B}" srcOrd="3" destOrd="0" presId="urn:microsoft.com/office/officeart/2005/8/layout/matrix1"/>
    <dgm:cxn modelId="{D0A73939-2EF9-456A-AD2E-B81D668FFC34}" type="presParOf" srcId="{AD4AE4CC-DB0C-4C4C-A306-ECD7906A2EB4}" destId="{EDCB20EF-DBF5-4323-BF8C-B7529AFD7F95}" srcOrd="4" destOrd="0" presId="urn:microsoft.com/office/officeart/2005/8/layout/matrix1"/>
    <dgm:cxn modelId="{6A4F3CAE-1E31-4289-8EB8-DC83B61416FB}" type="presParOf" srcId="{AD4AE4CC-DB0C-4C4C-A306-ECD7906A2EB4}" destId="{5D2A0476-5519-4297-BE0D-6DBEA8B6768B}" srcOrd="5" destOrd="0" presId="urn:microsoft.com/office/officeart/2005/8/layout/matrix1"/>
    <dgm:cxn modelId="{AE6BE7B7-9828-4224-AD5E-D3EC938609B7}" type="presParOf" srcId="{AD4AE4CC-DB0C-4C4C-A306-ECD7906A2EB4}" destId="{296BBC42-E023-4F58-A3B7-592562080E67}" srcOrd="6" destOrd="0" presId="urn:microsoft.com/office/officeart/2005/8/layout/matrix1"/>
    <dgm:cxn modelId="{ECDF82F9-DEBC-428E-83A9-F531EF775564}" type="presParOf" srcId="{AD4AE4CC-DB0C-4C4C-A306-ECD7906A2EB4}" destId="{CF483D2A-2840-4765-856E-0535E56AF25E}" srcOrd="7" destOrd="0" presId="urn:microsoft.com/office/officeart/2005/8/layout/matrix1"/>
    <dgm:cxn modelId="{5AD27F9D-466F-43A2-9778-E4CEE1CC8343}" type="presParOf" srcId="{CC58519F-6525-410C-8386-8FF474A7F198}" destId="{0D387600-2890-4BFC-93B0-8D012F7B46A9}" srcOrd="1" destOrd="0" presId="urn:microsoft.com/office/officeart/2005/8/layout/matrix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3" loCatId="cycle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2800" dirty="0" smtClean="0">
              <a:effectLst/>
              <a:latin typeface="Times New Roman" pitchFamily="18" charset="0"/>
              <a:cs typeface="Times New Roman" pitchFamily="18" charset="0"/>
            </a:rPr>
            <a:t>13157,6 тыс. рублей</a:t>
          </a:r>
          <a:endParaRPr lang="ru-RU" sz="28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600" dirty="0" smtClean="0">
              <a:effectLst/>
              <a:latin typeface="Times New Roman" pitchFamily="18" charset="0"/>
              <a:cs typeface="Times New Roman" pitchFamily="18" charset="0"/>
            </a:rPr>
            <a:t>Дорожный фонд </a:t>
          </a:r>
        </a:p>
        <a:p>
          <a:pPr>
            <a:spcAft>
              <a:spcPts val="0"/>
            </a:spcAft>
          </a:pPr>
          <a:r>
            <a:rPr lang="ru-RU" sz="1600" dirty="0" smtClean="0">
              <a:effectLst/>
              <a:latin typeface="Times New Roman" pitchFamily="18" charset="0"/>
              <a:cs typeface="Times New Roman" pitchFamily="18" charset="0"/>
            </a:rPr>
            <a:t>1336,3тыс. рублей </a:t>
          </a:r>
        </a:p>
        <a:p>
          <a:pPr>
            <a:spcAft>
              <a:spcPts val="0"/>
            </a:spcAft>
          </a:pPr>
          <a:r>
            <a:rPr lang="ru-RU" sz="1600" dirty="0" smtClean="0">
              <a:effectLst/>
              <a:latin typeface="Times New Roman" pitchFamily="18" charset="0"/>
              <a:cs typeface="Times New Roman" pitchFamily="18" charset="0"/>
            </a:rPr>
            <a:t>10,2 %</a:t>
          </a:r>
          <a:endParaRPr lang="ru-RU" sz="16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6A1BDBE-B799-45DE-8DF1-D0A56A293435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оборона  174,8 тыс. рублей 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1,3%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4FA42E0-3171-4CBA-9E87-E80A4C844FE3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Расходы на ЖКХ 1193,0 тыс. рублей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9,1%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AB6F3CB-D047-4C8E-B920-0BDFB57A2588}" type="parTrans" cxnId="{D85264E3-9117-4119-B98B-48C5328DB343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CB2E2B-7E53-417D-BCDE-DA522F6C8195}" type="sibTrans" cxnId="{D85264E3-9117-4119-B98B-48C5328DB34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48D7AA2-6A07-4029-958A-456C6A888F0B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4624,1 тыс. рублей 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35,1%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Национальная безопасность 79,4тыс.руб. 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0,6 %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Культура, кинематография, физическая культура и спорт 5750,0 тыс. рублей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43,7  %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F0AE0AE-3817-4F5D-8860-0A5F87B6B23E}">
      <dgm:prSet custScaleX="126117" custScaleY="128173" custRadScaleRad="140585" custRadScaleInc="-171240"/>
      <dgm:spPr/>
      <dgm:t>
        <a:bodyPr/>
        <a:lstStyle/>
        <a:p>
          <a:endParaRPr lang="ru-RU"/>
        </a:p>
      </dgm:t>
    </dgm:pt>
    <dgm:pt modelId="{55BBC1E4-EC16-49BB-950B-8C7CEFC7F214}" type="parTrans" cxnId="{8F5E4C18-0911-4D08-B3A4-D200F67FEB19}">
      <dgm:prSet/>
      <dgm:spPr/>
      <dgm:t>
        <a:bodyPr/>
        <a:lstStyle/>
        <a:p>
          <a:endParaRPr lang="ru-RU"/>
        </a:p>
      </dgm:t>
    </dgm:pt>
    <dgm:pt modelId="{C7B7A8AD-E640-4A22-A708-76C46A46D5A0}" type="sibTrans" cxnId="{8F5E4C18-0911-4D08-B3A4-D200F67FEB19}">
      <dgm:prSet/>
      <dgm:spPr/>
      <dgm:t>
        <a:bodyPr/>
        <a:lstStyle/>
        <a:p>
          <a:endParaRPr lang="ru-RU"/>
        </a:p>
      </dgm:t>
    </dgm:pt>
    <dgm:pt modelId="{6215B095-B69B-4784-A237-4C2F0A2BB635}" type="pres">
      <dgm:prSet presAssocID="{1F8E4B7B-3190-492B-BA7B-9B52CE7D79B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BC4CB0-EC4D-421E-8E60-37D73F106979}" type="pres">
      <dgm:prSet presAssocID="{1F8E4B7B-3190-492B-BA7B-9B52CE7D79BE}" presName="radial" presStyleCnt="0">
        <dgm:presLayoutVars>
          <dgm:animLvl val="ctr"/>
        </dgm:presLayoutVars>
      </dgm:prSet>
      <dgm:spPr/>
      <dgm:t>
        <a:bodyPr/>
        <a:lstStyle/>
        <a:p>
          <a:endParaRPr lang="ru-RU"/>
        </a:p>
      </dgm:t>
    </dgm:pt>
    <dgm:pt modelId="{048B6D59-C138-4014-A625-5164ED5BA69A}" type="pres">
      <dgm:prSet presAssocID="{B179D74B-D7BA-4ED1-A72F-D0DA76E8417A}" presName="centerShape" presStyleLbl="vennNode1" presStyleIdx="0" presStyleCnt="7"/>
      <dgm:spPr/>
      <dgm:t>
        <a:bodyPr/>
        <a:lstStyle/>
        <a:p>
          <a:endParaRPr lang="ru-RU"/>
        </a:p>
      </dgm:t>
    </dgm:pt>
    <dgm:pt modelId="{32FC831A-5F4D-46D2-9C71-9C192132BE10}" type="pres">
      <dgm:prSet presAssocID="{065A3735-5D80-4FA3-B867-379611BFBD38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1CB6A4-BCA2-49B8-ABF3-902E48D719E1}" type="pres">
      <dgm:prSet presAssocID="{C6A1BDBE-B799-45DE-8DF1-D0A56A293435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875344-AA2D-4B12-AB8A-3F5DD6B42969}" type="pres">
      <dgm:prSet presAssocID="{84FA42E0-3171-4CBA-9E87-E80A4C844FE3}" presName="node" presStyleLbl="venn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6B5498-7E71-4DD8-A9B2-CEBA3B19A8BF}" type="pres">
      <dgm:prSet presAssocID="{948D7AA2-6A07-4029-958A-456C6A888F0B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DAC39E-2C5D-4D8D-A57E-FCF3008B78A1}" type="pres">
      <dgm:prSet presAssocID="{052F7232-50DC-44E8-9F5D-8FEEAEB86E33}" presName="node" presStyleLbl="vennNode1" presStyleIdx="5" presStyleCnt="7" custRadScaleRad="91199" custRadScaleInc="85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B07539-4D41-4DF6-A948-472656E9C023}" type="pres">
      <dgm:prSet presAssocID="{C3B366E1-35BE-4501-9211-79E56F24F0B1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374891C1-B5C0-45BA-AEF2-2C9212E6A2F8}" type="presOf" srcId="{C3B366E1-35BE-4501-9211-79E56F24F0B1}" destId="{39B07539-4D41-4DF6-A948-472656E9C023}" srcOrd="0" destOrd="0" presId="urn:microsoft.com/office/officeart/2005/8/layout/radial3"/>
    <dgm:cxn modelId="{CA9D063F-642C-4ED6-A433-CE8F7A3AA495}" type="presOf" srcId="{84FA42E0-3171-4CBA-9E87-E80A4C844FE3}" destId="{F1875344-AA2D-4B12-AB8A-3F5DD6B42969}" srcOrd="0" destOrd="0" presId="urn:microsoft.com/office/officeart/2005/8/layout/radial3"/>
    <dgm:cxn modelId="{8FDEE879-ED59-491C-BD54-6637A234DED4}" type="presOf" srcId="{C6A1BDBE-B799-45DE-8DF1-D0A56A293435}" destId="{2A1CB6A4-BCA2-49B8-ABF3-902E48D719E1}" srcOrd="0" destOrd="0" presId="urn:microsoft.com/office/officeart/2005/8/layout/radial3"/>
    <dgm:cxn modelId="{D10998C6-4006-47BB-ACEA-12073DB34817}" type="presOf" srcId="{1F8E4B7B-3190-492B-BA7B-9B52CE7D79BE}" destId="{6215B095-B69B-4784-A237-4C2F0A2BB635}" srcOrd="0" destOrd="0" presId="urn:microsoft.com/office/officeart/2005/8/layout/radial3"/>
    <dgm:cxn modelId="{6D1DB1FF-03CB-4C1F-80ED-83C134490211}" type="presOf" srcId="{052F7232-50DC-44E8-9F5D-8FEEAEB86E33}" destId="{53DAC39E-2C5D-4D8D-A57E-FCF3008B78A1}" srcOrd="0" destOrd="0" presId="urn:microsoft.com/office/officeart/2005/8/layout/radial3"/>
    <dgm:cxn modelId="{452DE7E2-BFBD-4189-B0C1-D4F58042CF44}" srcId="{B179D74B-D7BA-4ED1-A72F-D0DA76E8417A}" destId="{052F7232-50DC-44E8-9F5D-8FEEAEB86E33}" srcOrd="4" destOrd="0" parTransId="{A2E5F42E-C718-432A-8A41-71BF82BBE18E}" sibTransId="{71ADD2D1-68BE-4C39-A17E-3E7AC1D147F0}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D85264E3-9117-4119-B98B-48C5328DB343}" srcId="{B179D74B-D7BA-4ED1-A72F-D0DA76E8417A}" destId="{84FA42E0-3171-4CBA-9E87-E80A4C844FE3}" srcOrd="2" destOrd="0" parTransId="{8AB6F3CB-D047-4C8E-B920-0BDFB57A2588}" sibTransId="{8ECB2E2B-7E53-417D-BCDE-DA522F6C8195}"/>
    <dgm:cxn modelId="{096417E3-F37A-4D8B-8E29-7F625F93AF41}" type="presOf" srcId="{065A3735-5D80-4FA3-B867-379611BFBD38}" destId="{32FC831A-5F4D-46D2-9C71-9C192132BE10}" srcOrd="0" destOrd="0" presId="urn:microsoft.com/office/officeart/2005/8/layout/radial3"/>
    <dgm:cxn modelId="{8F5E4C18-0911-4D08-B3A4-D200F67FEB19}" srcId="{1F8E4B7B-3190-492B-BA7B-9B52CE7D79BE}" destId="{FF0AE0AE-3817-4F5D-8860-0A5F87B6B23E}" srcOrd="1" destOrd="0" parTransId="{55BBC1E4-EC16-49BB-950B-8C7CEFC7F214}" sibTransId="{C7B7A8AD-E640-4A22-A708-76C46A46D5A0}"/>
    <dgm:cxn modelId="{D015EBAF-0B0F-4D0A-8F07-38D39946D720}" srcId="{B179D74B-D7BA-4ED1-A72F-D0DA76E8417A}" destId="{C6A1BDBE-B799-45DE-8DF1-D0A56A293435}" srcOrd="1" destOrd="0" parTransId="{7FE7A46F-F120-46C2-8441-BB1D9BA17B40}" sibTransId="{B358B0F7-9D28-4C8F-9C22-734A2FEDCC8D}"/>
    <dgm:cxn modelId="{1B2D08A9-FD2B-4C26-B84F-A6C6038E479D}" srcId="{B179D74B-D7BA-4ED1-A72F-D0DA76E8417A}" destId="{C3B366E1-35BE-4501-9211-79E56F24F0B1}" srcOrd="5" destOrd="0" parTransId="{4199C120-FE21-41AC-9A33-F6885A63D66E}" sibTransId="{AB4F022C-2B6F-4D5A-8949-0266BBDB6FAD}"/>
    <dgm:cxn modelId="{9D4A6157-D019-4B86-9DA5-0E55B8C2AA9A}" type="presOf" srcId="{948D7AA2-6A07-4029-958A-456C6A888F0B}" destId="{F26B5498-7E71-4DD8-A9B2-CEBA3B19A8BF}" srcOrd="0" destOrd="0" presId="urn:microsoft.com/office/officeart/2005/8/layout/radial3"/>
    <dgm:cxn modelId="{4740CE0B-C597-458D-905A-CFE1C6A2C67D}" type="presOf" srcId="{B179D74B-D7BA-4ED1-A72F-D0DA76E8417A}" destId="{048B6D59-C138-4014-A625-5164ED5BA69A}" srcOrd="0" destOrd="0" presId="urn:microsoft.com/office/officeart/2005/8/layout/radial3"/>
    <dgm:cxn modelId="{EE5ED6C8-3C2A-4568-8D0F-8E9F80CDB84E}" srcId="{B179D74B-D7BA-4ED1-A72F-D0DA76E8417A}" destId="{948D7AA2-6A07-4029-958A-456C6A888F0B}" srcOrd="3" destOrd="0" parTransId="{850BDB31-7899-47A8-8A8D-2651EE81DB1C}" sibTransId="{5E26D90B-22ED-4AB4-8D07-24D8137BEB98}"/>
    <dgm:cxn modelId="{CCD5E667-8C81-414F-866A-D986B3E301E7}" type="presParOf" srcId="{6215B095-B69B-4784-A237-4C2F0A2BB635}" destId="{0FBC4CB0-EC4D-421E-8E60-37D73F106979}" srcOrd="0" destOrd="0" presId="urn:microsoft.com/office/officeart/2005/8/layout/radial3"/>
    <dgm:cxn modelId="{1D8CADF0-7C1B-447E-A881-01C7126EE6F1}" type="presParOf" srcId="{0FBC4CB0-EC4D-421E-8E60-37D73F106979}" destId="{048B6D59-C138-4014-A625-5164ED5BA69A}" srcOrd="0" destOrd="0" presId="urn:microsoft.com/office/officeart/2005/8/layout/radial3"/>
    <dgm:cxn modelId="{B4274826-79C2-449A-B651-21C0C0641EB7}" type="presParOf" srcId="{0FBC4CB0-EC4D-421E-8E60-37D73F106979}" destId="{32FC831A-5F4D-46D2-9C71-9C192132BE10}" srcOrd="1" destOrd="0" presId="urn:microsoft.com/office/officeart/2005/8/layout/radial3"/>
    <dgm:cxn modelId="{BEBE3317-A128-4D45-B986-A44977A6C83F}" type="presParOf" srcId="{0FBC4CB0-EC4D-421E-8E60-37D73F106979}" destId="{2A1CB6A4-BCA2-49B8-ABF3-902E48D719E1}" srcOrd="2" destOrd="0" presId="urn:microsoft.com/office/officeart/2005/8/layout/radial3"/>
    <dgm:cxn modelId="{724A7D76-1907-4E85-9FC5-CCA4851920CF}" type="presParOf" srcId="{0FBC4CB0-EC4D-421E-8E60-37D73F106979}" destId="{F1875344-AA2D-4B12-AB8A-3F5DD6B42969}" srcOrd="3" destOrd="0" presId="urn:microsoft.com/office/officeart/2005/8/layout/radial3"/>
    <dgm:cxn modelId="{093E3618-10B5-401C-9257-8EC404BBBE6D}" type="presParOf" srcId="{0FBC4CB0-EC4D-421E-8E60-37D73F106979}" destId="{F26B5498-7E71-4DD8-A9B2-CEBA3B19A8BF}" srcOrd="4" destOrd="0" presId="urn:microsoft.com/office/officeart/2005/8/layout/radial3"/>
    <dgm:cxn modelId="{E0FB7496-EC64-4B18-B53E-9E4193D0C8D7}" type="presParOf" srcId="{0FBC4CB0-EC4D-421E-8E60-37D73F106979}" destId="{53DAC39E-2C5D-4D8D-A57E-FCF3008B78A1}" srcOrd="5" destOrd="0" presId="urn:microsoft.com/office/officeart/2005/8/layout/radial3"/>
    <dgm:cxn modelId="{F1192EAC-6844-4C1D-81CC-273AABA1BB14}" type="presParOf" srcId="{0FBC4CB0-EC4D-421E-8E60-37D73F106979}" destId="{39B07539-4D41-4DF6-A948-472656E9C023}" srcOrd="6" destOrd="0" presId="urn:microsoft.com/office/officeart/2005/8/layout/radial3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D7AB212-D92E-4D99-8D72-07DE73CC72B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EA4234-855F-41AF-AF6A-6264867E88E6}">
      <dgm:prSet phldrT="[Текст]"/>
      <dgm:spPr>
        <a:gradFill flip="none" rotWithShape="0">
          <a:gsLst>
            <a:gs pos="0">
              <a:srgbClr val="00CC00">
                <a:shade val="30000"/>
                <a:satMod val="115000"/>
              </a:srgbClr>
            </a:gs>
            <a:gs pos="50000">
              <a:srgbClr val="00CC00">
                <a:shade val="67500"/>
                <a:satMod val="115000"/>
              </a:srgbClr>
            </a:gs>
            <a:gs pos="100000">
              <a:srgbClr val="00CC00">
                <a:shade val="100000"/>
                <a:satMod val="115000"/>
              </a:srgbClr>
            </a:gs>
          </a:gsLst>
          <a:lin ang="0" scaled="1"/>
          <a:tileRect/>
        </a:gra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ru-RU" dirty="0" smtClean="0"/>
            <a:t>Финансовое обеспечение муниципальных учреждений –5740 тыс. рублей</a:t>
          </a:r>
          <a:endParaRPr lang="ru-RU" dirty="0"/>
        </a:p>
      </dgm:t>
    </dgm:pt>
    <dgm:pt modelId="{E618F757-A776-4C50-9409-D48B15570477}" type="parTrans" cxnId="{A69926DE-9F22-4677-BA97-7B8C7422EFE1}">
      <dgm:prSet/>
      <dgm:spPr/>
      <dgm:t>
        <a:bodyPr/>
        <a:lstStyle/>
        <a:p>
          <a:endParaRPr lang="ru-RU"/>
        </a:p>
      </dgm:t>
    </dgm:pt>
    <dgm:pt modelId="{CCDDB105-CA51-4B58-9C71-FBBC7798EEAB}" type="sibTrans" cxnId="{A69926DE-9F22-4677-BA97-7B8C7422EFE1}">
      <dgm:prSet/>
      <dgm:spPr/>
      <dgm:t>
        <a:bodyPr/>
        <a:lstStyle/>
        <a:p>
          <a:endParaRPr lang="ru-RU"/>
        </a:p>
      </dgm:t>
    </dgm:pt>
    <dgm:pt modelId="{9216ACCF-3619-413A-8EF5-1C5151DDA7A8}">
      <dgm:prSet phldrT="[Текст]"/>
      <dgm:spPr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dirty="0" smtClean="0"/>
            <a:t>Всего 2 учреждения, из них:</a:t>
          </a:r>
          <a:endParaRPr lang="ru-RU" dirty="0"/>
        </a:p>
      </dgm:t>
    </dgm:pt>
    <dgm:pt modelId="{F78CA68E-11E6-420B-814C-014E866841FA}" type="parTrans" cxnId="{E94AC722-9B61-4490-9B78-7071A08F3D6F}">
      <dgm:prSet/>
      <dgm:spPr/>
      <dgm:t>
        <a:bodyPr/>
        <a:lstStyle/>
        <a:p>
          <a:endParaRPr lang="ru-RU"/>
        </a:p>
      </dgm:t>
    </dgm:pt>
    <dgm:pt modelId="{7A97B28C-486F-4C52-BC8F-5E18058FEDE5}" type="sibTrans" cxnId="{E94AC722-9B61-4490-9B78-7071A08F3D6F}">
      <dgm:prSet/>
      <dgm:spPr/>
      <dgm:t>
        <a:bodyPr/>
        <a:lstStyle/>
        <a:p>
          <a:endParaRPr lang="ru-RU"/>
        </a:p>
      </dgm:t>
    </dgm:pt>
    <dgm:pt modelId="{E4D3B5D2-73BE-4D03-A909-A74572EDCA41}">
      <dgm:prSet phldrT="[Текст]"/>
      <dgm:spPr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 dirty="0"/>
        </a:p>
      </dgm:t>
    </dgm:pt>
    <dgm:pt modelId="{98B7EE72-EAB4-49AE-AC5D-C8F80CE8442B}" type="parTrans" cxnId="{280FB5E9-920D-493E-B4F4-D131C686FB1C}">
      <dgm:prSet/>
      <dgm:spPr/>
      <dgm:t>
        <a:bodyPr/>
        <a:lstStyle/>
        <a:p>
          <a:endParaRPr lang="ru-RU"/>
        </a:p>
      </dgm:t>
    </dgm:pt>
    <dgm:pt modelId="{8678FFE5-B6E9-4DBD-BDB8-1E9ED6B6CF2F}" type="sibTrans" cxnId="{280FB5E9-920D-493E-B4F4-D131C686FB1C}">
      <dgm:prSet/>
      <dgm:spPr/>
      <dgm:t>
        <a:bodyPr/>
        <a:lstStyle/>
        <a:p>
          <a:endParaRPr lang="ru-RU"/>
        </a:p>
      </dgm:t>
    </dgm:pt>
    <dgm:pt modelId="{03B8B763-080B-4C0C-99EE-CE4C4CFD7567}">
      <dgm:prSet phldrT="[Текст]"/>
      <dgm:spPr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dirty="0" smtClean="0"/>
            <a:t>МБУК «</a:t>
          </a:r>
          <a:r>
            <a:rPr lang="ru-RU" dirty="0" err="1" smtClean="0"/>
            <a:t>Большекрепинский</a:t>
          </a:r>
          <a:r>
            <a:rPr lang="ru-RU" dirty="0" smtClean="0"/>
            <a:t> СДК», МБУК «Большекрепинская СБ»</a:t>
          </a:r>
          <a:endParaRPr lang="ru-RU" dirty="0"/>
        </a:p>
      </dgm:t>
    </dgm:pt>
    <dgm:pt modelId="{C98B05FF-8D77-4C0A-AED0-A3C541DD4154}" type="parTrans" cxnId="{99520EB4-0919-4743-B2EE-48325B1F4E72}">
      <dgm:prSet/>
      <dgm:spPr/>
      <dgm:t>
        <a:bodyPr/>
        <a:lstStyle/>
        <a:p>
          <a:endParaRPr lang="ru-RU"/>
        </a:p>
      </dgm:t>
    </dgm:pt>
    <dgm:pt modelId="{6FAB5BF9-D593-4D4C-A582-6E867B548CE2}" type="sibTrans" cxnId="{99520EB4-0919-4743-B2EE-48325B1F4E72}">
      <dgm:prSet/>
      <dgm:spPr/>
      <dgm:t>
        <a:bodyPr/>
        <a:lstStyle/>
        <a:p>
          <a:endParaRPr lang="ru-RU"/>
        </a:p>
      </dgm:t>
    </dgm:pt>
    <dgm:pt modelId="{213108A7-87EF-4697-9E40-31D803E1FC66}" type="pres">
      <dgm:prSet presAssocID="{5D7AB212-D92E-4D99-8D72-07DE73CC72B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9BC2DA-D3CA-47E8-90DD-D9BD8F1794A8}" type="pres">
      <dgm:prSet presAssocID="{CAEA4234-855F-41AF-AF6A-6264867E88E6}" presName="linNode" presStyleCnt="0"/>
      <dgm:spPr/>
    </dgm:pt>
    <dgm:pt modelId="{55D7981E-36E1-40E9-BD22-81FFFC84B0FE}" type="pres">
      <dgm:prSet presAssocID="{CAEA4234-855F-41AF-AF6A-6264867E88E6}" presName="parentText" presStyleLbl="node1" presStyleIdx="0" presStyleCnt="1" custScaleY="87013" custLinFactNeighborY="129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9C63E5-FA5A-416D-B297-56BC0D52D3DA}" type="pres">
      <dgm:prSet presAssocID="{CAEA4234-855F-41AF-AF6A-6264867E88E6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520EB4-0919-4743-B2EE-48325B1F4E72}" srcId="{CAEA4234-855F-41AF-AF6A-6264867E88E6}" destId="{03B8B763-080B-4C0C-99EE-CE4C4CFD7567}" srcOrd="1" destOrd="0" parTransId="{C98B05FF-8D77-4C0A-AED0-A3C541DD4154}" sibTransId="{6FAB5BF9-D593-4D4C-A582-6E867B548CE2}"/>
    <dgm:cxn modelId="{A69926DE-9F22-4677-BA97-7B8C7422EFE1}" srcId="{5D7AB212-D92E-4D99-8D72-07DE73CC72B4}" destId="{CAEA4234-855F-41AF-AF6A-6264867E88E6}" srcOrd="0" destOrd="0" parTransId="{E618F757-A776-4C50-9409-D48B15570477}" sibTransId="{CCDDB105-CA51-4B58-9C71-FBBC7798EEAB}"/>
    <dgm:cxn modelId="{F993DE25-760B-470E-AF68-3A49040CE7E1}" type="presOf" srcId="{5D7AB212-D92E-4D99-8D72-07DE73CC72B4}" destId="{213108A7-87EF-4697-9E40-31D803E1FC66}" srcOrd="0" destOrd="0" presId="urn:microsoft.com/office/officeart/2005/8/layout/vList5"/>
    <dgm:cxn modelId="{FC8A7661-E379-4E41-A160-1705A7C6A110}" type="presOf" srcId="{9216ACCF-3619-413A-8EF5-1C5151DDA7A8}" destId="{549C63E5-FA5A-416D-B297-56BC0D52D3DA}" srcOrd="0" destOrd="0" presId="urn:microsoft.com/office/officeart/2005/8/layout/vList5"/>
    <dgm:cxn modelId="{30D79779-D360-442A-8679-21DC294B15B7}" type="presOf" srcId="{03B8B763-080B-4C0C-99EE-CE4C4CFD7567}" destId="{549C63E5-FA5A-416D-B297-56BC0D52D3DA}" srcOrd="0" destOrd="1" presId="urn:microsoft.com/office/officeart/2005/8/layout/vList5"/>
    <dgm:cxn modelId="{54C36116-E5D2-4524-927F-1113F3379F22}" type="presOf" srcId="{E4D3B5D2-73BE-4D03-A909-A74572EDCA41}" destId="{549C63E5-FA5A-416D-B297-56BC0D52D3DA}" srcOrd="0" destOrd="2" presId="urn:microsoft.com/office/officeart/2005/8/layout/vList5"/>
    <dgm:cxn modelId="{280FB5E9-920D-493E-B4F4-D131C686FB1C}" srcId="{CAEA4234-855F-41AF-AF6A-6264867E88E6}" destId="{E4D3B5D2-73BE-4D03-A909-A74572EDCA41}" srcOrd="2" destOrd="0" parTransId="{98B7EE72-EAB4-49AE-AC5D-C8F80CE8442B}" sibTransId="{8678FFE5-B6E9-4DBD-BDB8-1E9ED6B6CF2F}"/>
    <dgm:cxn modelId="{E1D033DE-3B9B-4663-A600-C0A1A84D4CF0}" type="presOf" srcId="{CAEA4234-855F-41AF-AF6A-6264867E88E6}" destId="{55D7981E-36E1-40E9-BD22-81FFFC84B0FE}" srcOrd="0" destOrd="0" presId="urn:microsoft.com/office/officeart/2005/8/layout/vList5"/>
    <dgm:cxn modelId="{E94AC722-9B61-4490-9B78-7071A08F3D6F}" srcId="{CAEA4234-855F-41AF-AF6A-6264867E88E6}" destId="{9216ACCF-3619-413A-8EF5-1C5151DDA7A8}" srcOrd="0" destOrd="0" parTransId="{F78CA68E-11E6-420B-814C-014E866841FA}" sibTransId="{7A97B28C-486F-4C52-BC8F-5E18058FEDE5}"/>
    <dgm:cxn modelId="{5016D9CD-614D-4FFD-AC73-DD70E9781014}" type="presParOf" srcId="{213108A7-87EF-4697-9E40-31D803E1FC66}" destId="{1A9BC2DA-D3CA-47E8-90DD-D9BD8F1794A8}" srcOrd="0" destOrd="0" presId="urn:microsoft.com/office/officeart/2005/8/layout/vList5"/>
    <dgm:cxn modelId="{A78C6113-7AB0-4D9A-823D-79AF8548F703}" type="presParOf" srcId="{1A9BC2DA-D3CA-47E8-90DD-D9BD8F1794A8}" destId="{55D7981E-36E1-40E9-BD22-81FFFC84B0FE}" srcOrd="0" destOrd="0" presId="urn:microsoft.com/office/officeart/2005/8/layout/vList5"/>
    <dgm:cxn modelId="{E2FE5A3D-980C-44D3-814E-9AB46C052F3A}" type="presParOf" srcId="{1A9BC2DA-D3CA-47E8-90DD-D9BD8F1794A8}" destId="{549C63E5-FA5A-416D-B297-56BC0D52D3DA}" srcOrd="1" destOrd="0" presId="urn:microsoft.com/office/officeart/2005/8/layout/vList5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44B5313-4809-4CDD-8B2D-91645E1D4CD7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071C4F-2EE5-4090-8CFE-7BB01F6E3C8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noFill/>
        <a:ln w="47625"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12452,6</a:t>
          </a:r>
        </a:p>
        <a:p>
          <a:pPr>
            <a:spcAft>
              <a:spcPts val="0"/>
            </a:spcAft>
          </a:pPr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053B782-686E-490C-BB5B-77749111CDE4}" type="parTrans" cxnId="{FAE2B613-9875-420D-9F13-62B04EAD18E2}">
      <dgm:prSet/>
      <dgm:spPr/>
      <dgm:t>
        <a:bodyPr/>
        <a:lstStyle/>
        <a:p>
          <a:endParaRPr lang="ru-RU"/>
        </a:p>
      </dgm:t>
    </dgm:pt>
    <dgm:pt modelId="{F4B4DDDA-7F89-4D39-94AB-659B47E95309}" type="sibTrans" cxnId="{FAE2B613-9875-420D-9F13-62B04EAD18E2}">
      <dgm:prSet/>
      <dgm:spPr/>
      <dgm:t>
        <a:bodyPr/>
        <a:lstStyle/>
        <a:p>
          <a:endParaRPr lang="ru-RU"/>
        </a:p>
      </dgm:t>
    </dgm:pt>
    <dgm:pt modelId="{7655AE95-F3C2-48BC-B276-AE080133FB07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00CC00"/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Социальные программы      (5750тыс. рублей – 46,2%)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3C6EC2-41E6-4E44-9C38-FB98C41D88A7}" type="parTrans" cxnId="{6A87B7FB-0E06-463A-B48A-21F2710F92C7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82CDAD82-8663-4340-9845-AC1162B7DA11}" type="sibTrans" cxnId="{6A87B7FB-0E06-463A-B48A-21F2710F92C7}">
      <dgm:prSet/>
      <dgm:spPr/>
      <dgm:t>
        <a:bodyPr/>
        <a:lstStyle/>
        <a:p>
          <a:endParaRPr lang="ru-RU"/>
        </a:p>
      </dgm:t>
    </dgm:pt>
    <dgm:pt modelId="{6551B8B5-A30F-4111-B7D5-33B8EAA0DA03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rgbClr val="FFFF00"/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Жилищно-коммунальное хозяйство (1193,0 тыс. рублей – 9,6 %)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E1966A2-4B45-4C2B-A033-4A725C6F052F}" type="parTrans" cxnId="{D4277A9D-104A-409C-BD00-CB24BC46C465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7EDBA7A8-417C-4047-8BEB-106E8414B699}" type="sibTrans" cxnId="{D4277A9D-104A-409C-BD00-CB24BC46C465}">
      <dgm:prSet/>
      <dgm:spPr/>
      <dgm:t>
        <a:bodyPr/>
        <a:lstStyle/>
        <a:p>
          <a:endParaRPr lang="ru-RU"/>
        </a:p>
      </dgm:t>
    </dgm:pt>
    <dgm:pt modelId="{B3C88CCD-9B46-408D-A511-B410CA7D9358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9966FF"/>
        </a:solidFill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Защита населения территории поселения от чрезвычайных ситуаций 79,4тыс.руб. 0,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6%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0E3EEBD-9DDC-4766-9CC4-9141D3C4F67F}" type="parTrans" cxnId="{D689EFCF-13A2-4BB0-AF99-6D74111884A8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9021BEFD-7208-4264-B431-5128134A98E9}" type="sibTrans" cxnId="{D689EFCF-13A2-4BB0-AF99-6D74111884A8}">
      <dgm:prSet/>
      <dgm:spPr/>
      <dgm:t>
        <a:bodyPr/>
        <a:lstStyle/>
        <a:p>
          <a:endParaRPr lang="ru-RU"/>
        </a:p>
      </dgm:t>
    </dgm:pt>
    <dgm:pt modelId="{467C857C-9276-4273-82A2-7BA21252EED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solidFill>
          <a:srgbClr val="00CCFF"/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Инфраструктурные программы                    (1336,3 тыс. рублей – 10,7%,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B1774AD-ABCE-47F9-85C0-4ED9F155BD6C}" type="parTrans" cxnId="{16014467-1248-4505-A479-919B0259EE46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D29CE25B-91DF-4F6D-9B40-33B8E32DA89C}" type="sibTrans" cxnId="{16014467-1248-4505-A479-919B0259EE46}">
      <dgm:prSet/>
      <dgm:spPr/>
      <dgm:t>
        <a:bodyPr/>
        <a:lstStyle/>
        <a:p>
          <a:endParaRPr lang="ru-RU"/>
        </a:p>
      </dgm:t>
    </dgm:pt>
    <dgm:pt modelId="{7108C053-AF18-4A5E-A697-B9A026219B03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Управление муниципальными финансами, обеспечение общественного порядка и создание условий для их эффективного управления 4093,9 тыс. рублей – 32,9%)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E71120-05A4-4E49-AAFA-7509948FC80E}" type="parTrans" cxnId="{A1C2D3AF-720B-46D0-B370-702103B4DFB4}">
      <dgm:prSet/>
      <dgm:spPr>
        <a:ln>
          <a:noFill/>
        </a:ln>
      </dgm:spPr>
      <dgm:t>
        <a:bodyPr/>
        <a:lstStyle/>
        <a:p>
          <a:endParaRPr lang="ru-RU"/>
        </a:p>
      </dgm:t>
    </dgm:pt>
    <dgm:pt modelId="{FEA286DD-0BB0-42AE-BA30-4EE66EC82B3E}" type="sibTrans" cxnId="{A1C2D3AF-720B-46D0-B370-702103B4DFB4}">
      <dgm:prSet/>
      <dgm:spPr/>
      <dgm:t>
        <a:bodyPr/>
        <a:lstStyle/>
        <a:p>
          <a:endParaRPr lang="ru-RU"/>
        </a:p>
      </dgm:t>
    </dgm:pt>
    <dgm:pt modelId="{EF69F2B2-EB0C-442A-A773-9F9A87CAAB8F}">
      <dgm:prSet phldrT="[Текст]" custScaleX="210194" custScaleY="138667" custRadScaleRad="104443" custRadScaleInc="325812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9966FF"/>
        </a:solidFill>
      </dgm:spPr>
      <dgm:t>
        <a:bodyPr/>
        <a:lstStyle/>
        <a:p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12B3DC5-C664-4457-8284-95B625942C37}" type="parTrans" cxnId="{C6538E8B-1234-42BB-A465-8047B7375EC1}">
      <dgm:prSet/>
      <dgm:spPr/>
      <dgm:t>
        <a:bodyPr/>
        <a:lstStyle/>
        <a:p>
          <a:endParaRPr lang="ru-RU"/>
        </a:p>
      </dgm:t>
    </dgm:pt>
    <dgm:pt modelId="{0BADB631-8E5E-4755-ABBD-533BE192F9AB}" type="sibTrans" cxnId="{C6538E8B-1234-42BB-A465-8047B7375EC1}">
      <dgm:prSet/>
      <dgm:spPr/>
      <dgm:t>
        <a:bodyPr/>
        <a:lstStyle/>
        <a:p>
          <a:endParaRPr lang="ru-RU"/>
        </a:p>
      </dgm:t>
    </dgm:pt>
    <dgm:pt modelId="{317CDC9A-786B-4340-B5E7-41F7B34F4D1D}">
      <dgm:prSet phldrT="[Текст]" custScaleX="210194" custScaleY="138667" custRadScaleRad="104443" custRadScaleInc="325812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9966FF"/>
        </a:solidFill>
      </dgm:spPr>
      <dgm:t>
        <a:bodyPr/>
        <a:lstStyle/>
        <a:p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05E7956-E0D8-4303-8A7D-32942FFB37CC}" type="parTrans" cxnId="{13A84315-32AF-46A6-901B-771E77B90839}">
      <dgm:prSet/>
      <dgm:spPr/>
      <dgm:t>
        <a:bodyPr/>
        <a:lstStyle/>
        <a:p>
          <a:endParaRPr lang="ru-RU"/>
        </a:p>
      </dgm:t>
    </dgm:pt>
    <dgm:pt modelId="{ABB816BF-B42E-43D5-9CF4-B1EBA4750EE5}" type="sibTrans" cxnId="{13A84315-32AF-46A6-901B-771E77B90839}">
      <dgm:prSet/>
      <dgm:spPr/>
      <dgm:t>
        <a:bodyPr/>
        <a:lstStyle/>
        <a:p>
          <a:endParaRPr lang="ru-RU"/>
        </a:p>
      </dgm:t>
    </dgm:pt>
    <dgm:pt modelId="{A62671FA-9210-43D0-87CB-9EFA43530422}">
      <dgm:prSet phldrT="[Текст]" custScaleX="210194" custScaleY="138667" custRadScaleRad="104443" custRadScaleInc="325812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9966FF"/>
        </a:solidFill>
      </dgm:spPr>
      <dgm:t>
        <a:bodyPr/>
        <a:lstStyle/>
        <a:p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8EAC6D7-CD7C-4F5D-A219-08ED320D8E87}" type="parTrans" cxnId="{6419EFFB-35AB-4466-B86C-C53BB3635F95}">
      <dgm:prSet/>
      <dgm:spPr/>
      <dgm:t>
        <a:bodyPr/>
        <a:lstStyle/>
        <a:p>
          <a:endParaRPr lang="ru-RU"/>
        </a:p>
      </dgm:t>
    </dgm:pt>
    <dgm:pt modelId="{138BBD36-BD9D-49B6-83B7-2D4BC9E02C82}" type="sibTrans" cxnId="{6419EFFB-35AB-4466-B86C-C53BB3635F95}">
      <dgm:prSet/>
      <dgm:spPr/>
      <dgm:t>
        <a:bodyPr/>
        <a:lstStyle/>
        <a:p>
          <a:endParaRPr lang="ru-RU"/>
        </a:p>
      </dgm:t>
    </dgm:pt>
    <dgm:pt modelId="{82EE99D0-C6DA-4ADD-85DD-E8ED6EFB85B5}" type="pres">
      <dgm:prSet presAssocID="{444B5313-4809-4CDD-8B2D-91645E1D4CD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67DC0E-96A8-4E72-810A-0B427F50BC69}" type="pres">
      <dgm:prSet presAssocID="{0A071C4F-2EE5-4090-8CFE-7BB01F6E3C8A}" presName="centerShape" presStyleLbl="node0" presStyleIdx="0" presStyleCnt="1" custScaleX="660645" custScaleY="440430" custLinFactNeighborX="-2188" custLinFactNeighborY="-3305"/>
      <dgm:spPr/>
      <dgm:t>
        <a:bodyPr/>
        <a:lstStyle/>
        <a:p>
          <a:endParaRPr lang="ru-RU"/>
        </a:p>
      </dgm:t>
    </dgm:pt>
    <dgm:pt modelId="{4EF57961-3853-4D5F-B10E-33AFA07F4623}" type="pres">
      <dgm:prSet presAssocID="{1E3C6EC2-41E6-4E44-9C38-FB98C41D88A7}" presName="Name9" presStyleLbl="parChTrans1D2" presStyleIdx="0" presStyleCnt="5"/>
      <dgm:spPr/>
      <dgm:t>
        <a:bodyPr/>
        <a:lstStyle/>
        <a:p>
          <a:endParaRPr lang="ru-RU"/>
        </a:p>
      </dgm:t>
    </dgm:pt>
    <dgm:pt modelId="{703CD5A1-297A-4493-B94F-9B8982BC2C64}" type="pres">
      <dgm:prSet presAssocID="{1E3C6EC2-41E6-4E44-9C38-FB98C41D88A7}" presName="connTx" presStyleLbl="parChTrans1D2" presStyleIdx="0" presStyleCnt="5"/>
      <dgm:spPr/>
      <dgm:t>
        <a:bodyPr/>
        <a:lstStyle/>
        <a:p>
          <a:endParaRPr lang="ru-RU"/>
        </a:p>
      </dgm:t>
    </dgm:pt>
    <dgm:pt modelId="{C46B9E31-8C1B-47BC-B976-41FAF66CB63A}" type="pres">
      <dgm:prSet presAssocID="{7655AE95-F3C2-48BC-B276-AE080133FB07}" presName="node" presStyleLbl="node1" presStyleIdx="0" presStyleCnt="5" custScaleX="173923" custScaleY="115949" custRadScaleRad="91952" custRadScaleInc="1114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E2188A-9592-4766-ADC3-DE371B2C770C}" type="pres">
      <dgm:prSet presAssocID="{FE1966A2-4B45-4C2B-A033-4A725C6F052F}" presName="Name9" presStyleLbl="parChTrans1D2" presStyleIdx="1" presStyleCnt="5"/>
      <dgm:spPr/>
      <dgm:t>
        <a:bodyPr/>
        <a:lstStyle/>
        <a:p>
          <a:endParaRPr lang="ru-RU"/>
        </a:p>
      </dgm:t>
    </dgm:pt>
    <dgm:pt modelId="{554478C1-08B9-4B66-9EA6-7298789DDAD8}" type="pres">
      <dgm:prSet presAssocID="{FE1966A2-4B45-4C2B-A033-4A725C6F052F}" presName="connTx" presStyleLbl="parChTrans1D2" presStyleIdx="1" presStyleCnt="5"/>
      <dgm:spPr/>
      <dgm:t>
        <a:bodyPr/>
        <a:lstStyle/>
        <a:p>
          <a:endParaRPr lang="ru-RU"/>
        </a:p>
      </dgm:t>
    </dgm:pt>
    <dgm:pt modelId="{4C9F2305-4C70-43EB-B1C1-D975A4DEBD40}" type="pres">
      <dgm:prSet presAssocID="{6551B8B5-A30F-4111-B7D5-33B8EAA0DA03}" presName="node" presStyleLbl="node1" presStyleIdx="1" presStyleCnt="5" custScaleX="208302" custScaleY="115949" custRadScaleRad="99536" custRadScaleInc="430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50A7A2-E5DB-4325-84DF-38D65B00F131}" type="pres">
      <dgm:prSet presAssocID="{B0E3EEBD-9DDC-4766-9CC4-9141D3C4F67F}" presName="Name9" presStyleLbl="parChTrans1D2" presStyleIdx="2" presStyleCnt="5"/>
      <dgm:spPr/>
      <dgm:t>
        <a:bodyPr/>
        <a:lstStyle/>
        <a:p>
          <a:endParaRPr lang="ru-RU"/>
        </a:p>
      </dgm:t>
    </dgm:pt>
    <dgm:pt modelId="{CEF25641-08C7-45ED-AF2D-0659CD5D5836}" type="pres">
      <dgm:prSet presAssocID="{B0E3EEBD-9DDC-4766-9CC4-9141D3C4F67F}" presName="connTx" presStyleLbl="parChTrans1D2" presStyleIdx="2" presStyleCnt="5"/>
      <dgm:spPr/>
      <dgm:t>
        <a:bodyPr/>
        <a:lstStyle/>
        <a:p>
          <a:endParaRPr lang="ru-RU"/>
        </a:p>
      </dgm:t>
    </dgm:pt>
    <dgm:pt modelId="{F5154955-B90E-4F02-9517-71CF26EFDC69}" type="pres">
      <dgm:prSet presAssocID="{B3C88CCD-9B46-408D-A511-B410CA7D9358}" presName="node" presStyleLbl="node1" presStyleIdx="2" presStyleCnt="5" custScaleX="210194" custScaleY="138667" custRadScaleRad="104443" custRadScaleInc="3258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2098A8-4661-4232-AE67-B1B290F0C00C}" type="pres">
      <dgm:prSet presAssocID="{D6E71120-05A4-4E49-AAFA-7509948FC80E}" presName="Name9" presStyleLbl="parChTrans1D2" presStyleIdx="3" presStyleCnt="5"/>
      <dgm:spPr/>
      <dgm:t>
        <a:bodyPr/>
        <a:lstStyle/>
        <a:p>
          <a:endParaRPr lang="ru-RU"/>
        </a:p>
      </dgm:t>
    </dgm:pt>
    <dgm:pt modelId="{DC1FBC19-179D-4BB7-AADC-8E8E4C0DF38D}" type="pres">
      <dgm:prSet presAssocID="{D6E71120-05A4-4E49-AAFA-7509948FC80E}" presName="connTx" presStyleLbl="parChTrans1D2" presStyleIdx="3" presStyleCnt="5"/>
      <dgm:spPr/>
      <dgm:t>
        <a:bodyPr/>
        <a:lstStyle/>
        <a:p>
          <a:endParaRPr lang="ru-RU"/>
        </a:p>
      </dgm:t>
    </dgm:pt>
    <dgm:pt modelId="{3299F391-6914-4E80-8200-C9B5C6EF3CA1}" type="pres">
      <dgm:prSet presAssocID="{7108C053-AF18-4A5E-A697-B9A026219B03}" presName="node" presStyleLbl="node1" presStyleIdx="3" presStyleCnt="5" custScaleX="334984" custScaleY="137422" custRadScaleRad="64342" custRadScaleInc="-1515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0189BF-CEF4-4FC2-8E91-197C73A965EA}" type="pres">
      <dgm:prSet presAssocID="{9B1774AD-ABCE-47F9-85C0-4ED9F155BD6C}" presName="Name9" presStyleLbl="parChTrans1D2" presStyleIdx="4" presStyleCnt="5"/>
      <dgm:spPr/>
      <dgm:t>
        <a:bodyPr/>
        <a:lstStyle/>
        <a:p>
          <a:endParaRPr lang="ru-RU"/>
        </a:p>
      </dgm:t>
    </dgm:pt>
    <dgm:pt modelId="{23348D7B-E0F0-4549-A042-51903F990C07}" type="pres">
      <dgm:prSet presAssocID="{9B1774AD-ABCE-47F9-85C0-4ED9F155BD6C}" presName="connTx" presStyleLbl="parChTrans1D2" presStyleIdx="4" presStyleCnt="5"/>
      <dgm:spPr/>
      <dgm:t>
        <a:bodyPr/>
        <a:lstStyle/>
        <a:p>
          <a:endParaRPr lang="ru-RU"/>
        </a:p>
      </dgm:t>
    </dgm:pt>
    <dgm:pt modelId="{70E791B4-0490-499E-B0FB-B6283DAB0F06}" type="pres">
      <dgm:prSet presAssocID="{467C857C-9276-4273-82A2-7BA21252EEDA}" presName="node" presStyleLbl="node1" presStyleIdx="4" presStyleCnt="5" custScaleX="196883" custScaleY="115949" custRadScaleRad="96950" custRadScaleInc="659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89EFCF-13A2-4BB0-AF99-6D74111884A8}" srcId="{0A071C4F-2EE5-4090-8CFE-7BB01F6E3C8A}" destId="{B3C88CCD-9B46-408D-A511-B410CA7D9358}" srcOrd="2" destOrd="0" parTransId="{B0E3EEBD-9DDC-4766-9CC4-9141D3C4F67F}" sibTransId="{9021BEFD-7208-4264-B431-5128134A98E9}"/>
    <dgm:cxn modelId="{13A84315-32AF-46A6-901B-771E77B90839}" srcId="{444B5313-4809-4CDD-8B2D-91645E1D4CD7}" destId="{317CDC9A-786B-4340-B5E7-41F7B34F4D1D}" srcOrd="1" destOrd="0" parTransId="{105E7956-E0D8-4303-8A7D-32942FFB37CC}" sibTransId="{ABB816BF-B42E-43D5-9CF4-B1EBA4750EE5}"/>
    <dgm:cxn modelId="{5CE2F2C8-3464-49C8-BF7D-A13C461A58D2}" type="presOf" srcId="{7655AE95-F3C2-48BC-B276-AE080133FB07}" destId="{C46B9E31-8C1B-47BC-B976-41FAF66CB63A}" srcOrd="0" destOrd="0" presId="urn:microsoft.com/office/officeart/2005/8/layout/radial1"/>
    <dgm:cxn modelId="{C2FD68F3-77E5-4E09-AEB7-1E50F6C97B0B}" type="presOf" srcId="{B0E3EEBD-9DDC-4766-9CC4-9141D3C4F67F}" destId="{CEF25641-08C7-45ED-AF2D-0659CD5D5836}" srcOrd="1" destOrd="0" presId="urn:microsoft.com/office/officeart/2005/8/layout/radial1"/>
    <dgm:cxn modelId="{7DC24441-7EA6-434B-897B-31F7BCFDB57E}" type="presOf" srcId="{444B5313-4809-4CDD-8B2D-91645E1D4CD7}" destId="{82EE99D0-C6DA-4ADD-85DD-E8ED6EFB85B5}" srcOrd="0" destOrd="0" presId="urn:microsoft.com/office/officeart/2005/8/layout/radial1"/>
    <dgm:cxn modelId="{16014467-1248-4505-A479-919B0259EE46}" srcId="{0A071C4F-2EE5-4090-8CFE-7BB01F6E3C8A}" destId="{467C857C-9276-4273-82A2-7BA21252EEDA}" srcOrd="4" destOrd="0" parTransId="{9B1774AD-ABCE-47F9-85C0-4ED9F155BD6C}" sibTransId="{D29CE25B-91DF-4F6D-9B40-33B8E32DA89C}"/>
    <dgm:cxn modelId="{C60BF417-0319-4DBF-8686-E10E1E8EC320}" type="presOf" srcId="{D6E71120-05A4-4E49-AAFA-7509948FC80E}" destId="{142098A8-4661-4232-AE67-B1B290F0C00C}" srcOrd="0" destOrd="0" presId="urn:microsoft.com/office/officeart/2005/8/layout/radial1"/>
    <dgm:cxn modelId="{4751C480-DA63-4EB8-BDC2-D9AA2935F005}" type="presOf" srcId="{D6E71120-05A4-4E49-AAFA-7509948FC80E}" destId="{DC1FBC19-179D-4BB7-AADC-8E8E4C0DF38D}" srcOrd="1" destOrd="0" presId="urn:microsoft.com/office/officeart/2005/8/layout/radial1"/>
    <dgm:cxn modelId="{4F14E70C-469D-4CEE-AF50-D73082A3CA41}" type="presOf" srcId="{1E3C6EC2-41E6-4E44-9C38-FB98C41D88A7}" destId="{4EF57961-3853-4D5F-B10E-33AFA07F4623}" srcOrd="0" destOrd="0" presId="urn:microsoft.com/office/officeart/2005/8/layout/radial1"/>
    <dgm:cxn modelId="{5224F785-EB7F-4EEF-9BF1-EBC9BA5DF8AA}" type="presOf" srcId="{7108C053-AF18-4A5E-A697-B9A026219B03}" destId="{3299F391-6914-4E80-8200-C9B5C6EF3CA1}" srcOrd="0" destOrd="0" presId="urn:microsoft.com/office/officeart/2005/8/layout/radial1"/>
    <dgm:cxn modelId="{FB986299-236A-4F6D-8FD7-CF6D968FC68B}" type="presOf" srcId="{467C857C-9276-4273-82A2-7BA21252EEDA}" destId="{70E791B4-0490-499E-B0FB-B6283DAB0F06}" srcOrd="0" destOrd="0" presId="urn:microsoft.com/office/officeart/2005/8/layout/radial1"/>
    <dgm:cxn modelId="{CE3B6D8E-E4FE-4BD7-98AE-D919823CDBA3}" type="presOf" srcId="{0A071C4F-2EE5-4090-8CFE-7BB01F6E3C8A}" destId="{8367DC0E-96A8-4E72-810A-0B427F50BC69}" srcOrd="0" destOrd="0" presId="urn:microsoft.com/office/officeart/2005/8/layout/radial1"/>
    <dgm:cxn modelId="{6A87B7FB-0E06-463A-B48A-21F2710F92C7}" srcId="{0A071C4F-2EE5-4090-8CFE-7BB01F6E3C8A}" destId="{7655AE95-F3C2-48BC-B276-AE080133FB07}" srcOrd="0" destOrd="0" parTransId="{1E3C6EC2-41E6-4E44-9C38-FB98C41D88A7}" sibTransId="{82CDAD82-8663-4340-9845-AC1162B7DA11}"/>
    <dgm:cxn modelId="{A0999E86-9555-4858-ACF1-A94CADBC9987}" type="presOf" srcId="{FE1966A2-4B45-4C2B-A033-4A725C6F052F}" destId="{554478C1-08B9-4B66-9EA6-7298789DDAD8}" srcOrd="1" destOrd="0" presId="urn:microsoft.com/office/officeart/2005/8/layout/radial1"/>
    <dgm:cxn modelId="{80E71CFF-AE7D-4EBD-B379-1F5C6D2922BD}" type="presOf" srcId="{9B1774AD-ABCE-47F9-85C0-4ED9F155BD6C}" destId="{23348D7B-E0F0-4549-A042-51903F990C07}" srcOrd="1" destOrd="0" presId="urn:microsoft.com/office/officeart/2005/8/layout/radial1"/>
    <dgm:cxn modelId="{6419EFFB-35AB-4466-B86C-C53BB3635F95}" srcId="{444B5313-4809-4CDD-8B2D-91645E1D4CD7}" destId="{A62671FA-9210-43D0-87CB-9EFA43530422}" srcOrd="2" destOrd="0" parTransId="{88EAC6D7-CD7C-4F5D-A219-08ED320D8E87}" sibTransId="{138BBD36-BD9D-49B6-83B7-2D4BC9E02C82}"/>
    <dgm:cxn modelId="{D4277A9D-104A-409C-BD00-CB24BC46C465}" srcId="{0A071C4F-2EE5-4090-8CFE-7BB01F6E3C8A}" destId="{6551B8B5-A30F-4111-B7D5-33B8EAA0DA03}" srcOrd="1" destOrd="0" parTransId="{FE1966A2-4B45-4C2B-A033-4A725C6F052F}" sibTransId="{7EDBA7A8-417C-4047-8BEB-106E8414B699}"/>
    <dgm:cxn modelId="{3208396E-09B1-4BE0-8A94-BDE98DAA128A}" type="presOf" srcId="{FE1966A2-4B45-4C2B-A033-4A725C6F052F}" destId="{9FE2188A-9592-4766-ADC3-DE371B2C770C}" srcOrd="0" destOrd="0" presId="urn:microsoft.com/office/officeart/2005/8/layout/radial1"/>
    <dgm:cxn modelId="{FAE2B613-9875-420D-9F13-62B04EAD18E2}" srcId="{444B5313-4809-4CDD-8B2D-91645E1D4CD7}" destId="{0A071C4F-2EE5-4090-8CFE-7BB01F6E3C8A}" srcOrd="0" destOrd="0" parTransId="{3053B782-686E-490C-BB5B-77749111CDE4}" sibTransId="{F4B4DDDA-7F89-4D39-94AB-659B47E95309}"/>
    <dgm:cxn modelId="{0DF5BEEB-7CC0-4B9A-B8CA-E0AE63F95F31}" type="presOf" srcId="{1E3C6EC2-41E6-4E44-9C38-FB98C41D88A7}" destId="{703CD5A1-297A-4493-B94F-9B8982BC2C64}" srcOrd="1" destOrd="0" presId="urn:microsoft.com/office/officeart/2005/8/layout/radial1"/>
    <dgm:cxn modelId="{A1C2D3AF-720B-46D0-B370-702103B4DFB4}" srcId="{0A071C4F-2EE5-4090-8CFE-7BB01F6E3C8A}" destId="{7108C053-AF18-4A5E-A697-B9A026219B03}" srcOrd="3" destOrd="0" parTransId="{D6E71120-05A4-4E49-AAFA-7509948FC80E}" sibTransId="{FEA286DD-0BB0-42AE-BA30-4EE66EC82B3E}"/>
    <dgm:cxn modelId="{3F5CCFAF-41C3-4AC2-8011-3510509E22C7}" type="presOf" srcId="{B3C88CCD-9B46-408D-A511-B410CA7D9358}" destId="{F5154955-B90E-4F02-9517-71CF26EFDC69}" srcOrd="0" destOrd="0" presId="urn:microsoft.com/office/officeart/2005/8/layout/radial1"/>
    <dgm:cxn modelId="{C6538E8B-1234-42BB-A465-8047B7375EC1}" srcId="{444B5313-4809-4CDD-8B2D-91645E1D4CD7}" destId="{EF69F2B2-EB0C-442A-A773-9F9A87CAAB8F}" srcOrd="3" destOrd="0" parTransId="{212B3DC5-C664-4457-8284-95B625942C37}" sibTransId="{0BADB631-8E5E-4755-ABBD-533BE192F9AB}"/>
    <dgm:cxn modelId="{9FDB1DE1-1DD6-4C66-864D-7615F05885CA}" type="presOf" srcId="{6551B8B5-A30F-4111-B7D5-33B8EAA0DA03}" destId="{4C9F2305-4C70-43EB-B1C1-D975A4DEBD40}" srcOrd="0" destOrd="0" presId="urn:microsoft.com/office/officeart/2005/8/layout/radial1"/>
    <dgm:cxn modelId="{945CF4D7-81DB-455C-A88F-19909E09AB65}" type="presOf" srcId="{9B1774AD-ABCE-47F9-85C0-4ED9F155BD6C}" destId="{450189BF-CEF4-4FC2-8E91-197C73A965EA}" srcOrd="0" destOrd="0" presId="urn:microsoft.com/office/officeart/2005/8/layout/radial1"/>
    <dgm:cxn modelId="{0E556E61-3D88-4BE7-A7C7-76B822BDB6C3}" type="presOf" srcId="{B0E3EEBD-9DDC-4766-9CC4-9141D3C4F67F}" destId="{CD50A7A2-E5DB-4325-84DF-38D65B00F131}" srcOrd="0" destOrd="0" presId="urn:microsoft.com/office/officeart/2005/8/layout/radial1"/>
    <dgm:cxn modelId="{928DABDA-C78B-491D-855C-9E0C981241CA}" type="presParOf" srcId="{82EE99D0-C6DA-4ADD-85DD-E8ED6EFB85B5}" destId="{8367DC0E-96A8-4E72-810A-0B427F50BC69}" srcOrd="0" destOrd="0" presId="urn:microsoft.com/office/officeart/2005/8/layout/radial1"/>
    <dgm:cxn modelId="{E4F78DC8-C2CE-4044-95C6-4D7A6CDDE050}" type="presParOf" srcId="{82EE99D0-C6DA-4ADD-85DD-E8ED6EFB85B5}" destId="{4EF57961-3853-4D5F-B10E-33AFA07F4623}" srcOrd="1" destOrd="0" presId="urn:microsoft.com/office/officeart/2005/8/layout/radial1"/>
    <dgm:cxn modelId="{69E55F6B-7E91-4A64-A3E6-5126B32583FA}" type="presParOf" srcId="{4EF57961-3853-4D5F-B10E-33AFA07F4623}" destId="{703CD5A1-297A-4493-B94F-9B8982BC2C64}" srcOrd="0" destOrd="0" presId="urn:microsoft.com/office/officeart/2005/8/layout/radial1"/>
    <dgm:cxn modelId="{95D7CDA1-3AEF-43AA-B13F-61CC7DB0A253}" type="presParOf" srcId="{82EE99D0-C6DA-4ADD-85DD-E8ED6EFB85B5}" destId="{C46B9E31-8C1B-47BC-B976-41FAF66CB63A}" srcOrd="2" destOrd="0" presId="urn:microsoft.com/office/officeart/2005/8/layout/radial1"/>
    <dgm:cxn modelId="{660E5032-6802-4C1B-AC59-94B2F4FD041E}" type="presParOf" srcId="{82EE99D0-C6DA-4ADD-85DD-E8ED6EFB85B5}" destId="{9FE2188A-9592-4766-ADC3-DE371B2C770C}" srcOrd="3" destOrd="0" presId="urn:microsoft.com/office/officeart/2005/8/layout/radial1"/>
    <dgm:cxn modelId="{BAB0295D-179E-4D19-AEAC-0FA9D4D74D2C}" type="presParOf" srcId="{9FE2188A-9592-4766-ADC3-DE371B2C770C}" destId="{554478C1-08B9-4B66-9EA6-7298789DDAD8}" srcOrd="0" destOrd="0" presId="urn:microsoft.com/office/officeart/2005/8/layout/radial1"/>
    <dgm:cxn modelId="{6D2BC2C4-4061-485F-8048-FBE4A5AF5DE7}" type="presParOf" srcId="{82EE99D0-C6DA-4ADD-85DD-E8ED6EFB85B5}" destId="{4C9F2305-4C70-43EB-B1C1-D975A4DEBD40}" srcOrd="4" destOrd="0" presId="urn:microsoft.com/office/officeart/2005/8/layout/radial1"/>
    <dgm:cxn modelId="{3C9C3F4F-A88E-4CE5-91BE-F98CF05B0E0B}" type="presParOf" srcId="{82EE99D0-C6DA-4ADD-85DD-E8ED6EFB85B5}" destId="{CD50A7A2-E5DB-4325-84DF-38D65B00F131}" srcOrd="5" destOrd="0" presId="urn:microsoft.com/office/officeart/2005/8/layout/radial1"/>
    <dgm:cxn modelId="{E123A50B-16D0-426B-A3CE-935D53572448}" type="presParOf" srcId="{CD50A7A2-E5DB-4325-84DF-38D65B00F131}" destId="{CEF25641-08C7-45ED-AF2D-0659CD5D5836}" srcOrd="0" destOrd="0" presId="urn:microsoft.com/office/officeart/2005/8/layout/radial1"/>
    <dgm:cxn modelId="{2DFA225D-E69A-4DF6-A6EA-E67EC6913EB1}" type="presParOf" srcId="{82EE99D0-C6DA-4ADD-85DD-E8ED6EFB85B5}" destId="{F5154955-B90E-4F02-9517-71CF26EFDC69}" srcOrd="6" destOrd="0" presId="urn:microsoft.com/office/officeart/2005/8/layout/radial1"/>
    <dgm:cxn modelId="{B27E0283-065A-4467-B2E9-FCD69DD79D93}" type="presParOf" srcId="{82EE99D0-C6DA-4ADD-85DD-E8ED6EFB85B5}" destId="{142098A8-4661-4232-AE67-B1B290F0C00C}" srcOrd="7" destOrd="0" presId="urn:microsoft.com/office/officeart/2005/8/layout/radial1"/>
    <dgm:cxn modelId="{7375F141-432D-44D5-8F8D-B2E11B97ED4E}" type="presParOf" srcId="{142098A8-4661-4232-AE67-B1B290F0C00C}" destId="{DC1FBC19-179D-4BB7-AADC-8E8E4C0DF38D}" srcOrd="0" destOrd="0" presId="urn:microsoft.com/office/officeart/2005/8/layout/radial1"/>
    <dgm:cxn modelId="{ACE5D678-E32B-4680-AD6C-DFAC77B368A4}" type="presParOf" srcId="{82EE99D0-C6DA-4ADD-85DD-E8ED6EFB85B5}" destId="{3299F391-6914-4E80-8200-C9B5C6EF3CA1}" srcOrd="8" destOrd="0" presId="urn:microsoft.com/office/officeart/2005/8/layout/radial1"/>
    <dgm:cxn modelId="{32A4E8A1-A174-4192-B365-26C0703B3B76}" type="presParOf" srcId="{82EE99D0-C6DA-4ADD-85DD-E8ED6EFB85B5}" destId="{450189BF-CEF4-4FC2-8E91-197C73A965EA}" srcOrd="9" destOrd="0" presId="urn:microsoft.com/office/officeart/2005/8/layout/radial1"/>
    <dgm:cxn modelId="{6163022F-D503-48A8-9A0A-F156992F5F9C}" type="presParOf" srcId="{450189BF-CEF4-4FC2-8E91-197C73A965EA}" destId="{23348D7B-E0F0-4549-A042-51903F990C07}" srcOrd="0" destOrd="0" presId="urn:microsoft.com/office/officeart/2005/8/layout/radial1"/>
    <dgm:cxn modelId="{D94BA4B5-5329-468F-90E4-D36114D384BA}" type="presParOf" srcId="{82EE99D0-C6DA-4ADD-85DD-E8ED6EFB85B5}" destId="{70E791B4-0490-499E-B0FB-B6283DAB0F06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0.43966</cdr:x>
      <cdr:y>0.51555</cdr:y>
    </cdr:from>
    <cdr:to>
      <cdr:x>0.62931</cdr:x>
      <cdr:y>0.54501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flipV="1">
          <a:off x="3643338" y="2500330"/>
          <a:ext cx="1571593" cy="14287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0.43966</cdr:x>
      <cdr:y>0.28475</cdr:y>
    </cdr:from>
    <cdr:to>
      <cdr:x>0.64348</cdr:x>
      <cdr:y>0.2946</cdr:y>
    </cdr:to>
    <cdr:sp macro="" textlink="">
      <cdr:nvSpPr>
        <cdr:cNvPr id="5" name="Прямая со стрелкой 4"/>
        <cdr:cNvSpPr/>
      </cdr:nvSpPr>
      <cdr:spPr>
        <a:xfrm xmlns:a="http://schemas.openxmlformats.org/drawingml/2006/main" flipV="1">
          <a:off x="3611971" y="1322246"/>
          <a:ext cx="1674441" cy="4571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0.49138</cdr:x>
      <cdr:y>0.16203</cdr:y>
    </cdr:from>
    <cdr:to>
      <cdr:x>0.5913</cdr:x>
      <cdr:y>0.27692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036869" y="752380"/>
          <a:ext cx="820915" cy="5335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 </a:t>
          </a:r>
        </a:p>
        <a:p xmlns:a="http://schemas.openxmlformats.org/drawingml/2006/main">
          <a:r>
            <a:rPr lang="ru-RU" sz="1600" b="1" dirty="0" smtClean="0"/>
            <a:t>100,0 %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12062-CAA3-4BCF-88CE-5F3270E5995D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DDB68-DC08-44B6-A706-8C98C2F322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1834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61988" algn="l"/>
                <a:tab pos="1323975" algn="l"/>
                <a:tab pos="1987550" algn="l"/>
                <a:tab pos="2649538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B1CA6153-D8B9-4C59-8816-557EE2C36656}" type="slidenum">
              <a:rPr lang="ru-RU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7</a:t>
            </a:fld>
            <a:endParaRPr lang="ru-RU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3" cy="4474369"/>
          </a:xfrm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04" tIns="41852" rIns="83704" bIns="41852" anchor="ctr"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76" y="273850"/>
            <a:ext cx="8227061" cy="11424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A1870-3377-4F6A-AE2E-4A84ADF4B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5816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B519-DA74-4421-BEF7-5B2C93751803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0B519-DA74-4421-BEF7-5B2C93751803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48935-92F0-4322-A0A1-176A0BC842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10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1.xml"/><Relationship Id="rId3" Type="http://schemas.openxmlformats.org/officeDocument/2006/relationships/diagramLayout" Target="../diagrams/layout10.xml"/><Relationship Id="rId7" Type="http://schemas.openxmlformats.org/officeDocument/2006/relationships/diagramLayout" Target="../diagrams/layout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11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Relationship Id="rId9" Type="http://schemas.openxmlformats.org/officeDocument/2006/relationships/diagramColors" Target="../diagrams/colors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3.xml"/><Relationship Id="rId3" Type="http://schemas.openxmlformats.org/officeDocument/2006/relationships/diagramLayout" Target="../diagrams/layout12.xml"/><Relationship Id="rId7" Type="http://schemas.openxmlformats.org/officeDocument/2006/relationships/diagramLayout" Target="../diagrams/layout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3.xml"/><Relationship Id="rId11" Type="http://schemas.openxmlformats.org/officeDocument/2006/relationships/image" Target="../media/image10.jpeg"/><Relationship Id="rId5" Type="http://schemas.openxmlformats.org/officeDocument/2006/relationships/diagramColors" Target="../diagrams/colors12.xml"/><Relationship Id="rId10" Type="http://schemas.openxmlformats.org/officeDocument/2006/relationships/chart" Target="../charts/chart10.xml"/><Relationship Id="rId4" Type="http://schemas.openxmlformats.org/officeDocument/2006/relationships/diagramQuickStyle" Target="../diagrams/quickStyle12.xml"/><Relationship Id="rId9" Type="http://schemas.openxmlformats.org/officeDocument/2006/relationships/diagramColors" Target="../diagrams/colors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Documents and Settings\1\Рабочий стол\IMG_0456.JPG"/>
          <p:cNvPicPr>
            <a:picLocks noChangeAspect="1" noChangeArrowheads="1"/>
          </p:cNvPicPr>
          <p:nvPr/>
        </p:nvPicPr>
        <p:blipFill>
          <a:blip r:embed="rId3" cstate="print"/>
          <a:srcRect b="16667"/>
          <a:stretch>
            <a:fillRect/>
          </a:stretch>
        </p:blipFill>
        <p:spPr bwMode="auto">
          <a:xfrm>
            <a:off x="214282" y="214290"/>
            <a:ext cx="8786874" cy="650085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571604" y="285728"/>
            <a:ext cx="73581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8633FF"/>
                </a:solidFill>
              </a:rPr>
              <a:t>БЮДЖЕТ</a:t>
            </a:r>
          </a:p>
          <a:p>
            <a:pPr algn="ctr"/>
            <a:r>
              <a:rPr lang="ru-RU" sz="3200" b="1" dirty="0" smtClean="0">
                <a:solidFill>
                  <a:srgbClr val="8633FF"/>
                </a:solidFill>
              </a:rPr>
              <a:t> </a:t>
            </a:r>
            <a:r>
              <a:rPr lang="ru-RU" sz="2400" b="1" dirty="0" smtClean="0">
                <a:solidFill>
                  <a:srgbClr val="8633FF"/>
                </a:solidFill>
              </a:rPr>
              <a:t>БОЛЬШЕКРЕПИНСКОГО </a:t>
            </a:r>
          </a:p>
          <a:p>
            <a:pPr algn="ctr"/>
            <a:r>
              <a:rPr lang="ru-RU" sz="2000" b="1" dirty="0" smtClean="0">
                <a:solidFill>
                  <a:srgbClr val="8633FF"/>
                </a:solidFill>
              </a:rPr>
              <a:t>СЕЛЬСКОГО ПОСЕЛЕНИЯ  РОДИОНОВО-НЕСВЕТАЙСКОГО РАЙОНА</a:t>
            </a:r>
          </a:p>
          <a:p>
            <a:pPr algn="ctr"/>
            <a:r>
              <a:rPr lang="ru-RU" sz="2000" b="1" dirty="0" smtClean="0">
                <a:solidFill>
                  <a:srgbClr val="8633FF"/>
                </a:solidFill>
              </a:rPr>
              <a:t>НА</a:t>
            </a:r>
            <a:r>
              <a:rPr lang="ru-RU" sz="2400" b="1" dirty="0" smtClean="0">
                <a:solidFill>
                  <a:srgbClr val="8633FF"/>
                </a:solidFill>
              </a:rPr>
              <a:t> </a:t>
            </a:r>
            <a:r>
              <a:rPr lang="ru-RU" sz="3600" b="1" dirty="0" smtClean="0">
                <a:solidFill>
                  <a:srgbClr val="8633FF"/>
                </a:solidFill>
              </a:rPr>
              <a:t>2016</a:t>
            </a:r>
            <a:r>
              <a:rPr lang="ru-RU" sz="2400" b="1" dirty="0" smtClean="0">
                <a:solidFill>
                  <a:srgbClr val="8633FF"/>
                </a:solidFill>
              </a:rPr>
              <a:t>  </a:t>
            </a:r>
            <a:r>
              <a:rPr lang="ru-RU" sz="2000" b="1" dirty="0" smtClean="0">
                <a:solidFill>
                  <a:srgbClr val="8633FF"/>
                </a:solidFill>
              </a:rPr>
              <a:t>ГОД</a:t>
            </a:r>
            <a:endParaRPr lang="ru-RU" sz="2000" b="1" dirty="0">
              <a:solidFill>
                <a:srgbClr val="86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358244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0004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Большекрепинского сельского поселения Родионово-Несветайского района в 2016 году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14282" y="928670"/>
          <a:ext cx="8786874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235282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Динамика поступления налога на доходы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физических лиц в бюджет Большекрепинского сельского поселения   Родионово-Несветайского  района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3780735234"/>
              </p:ext>
            </p:extLst>
          </p:nvPr>
        </p:nvGraphicFramePr>
        <p:xfrm>
          <a:off x="500034" y="1714488"/>
          <a:ext cx="8072494" cy="3946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2910" y="1357298"/>
            <a:ext cx="1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xmlns="" val="2307047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Динамика поступления государственной пошлины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бюджет Большекрепинского сельского поселения  Родионово-Несветайского района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00034" y="1714488"/>
          <a:ext cx="8072494" cy="4421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2910" y="1357298"/>
            <a:ext cx="1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xmlns="" val="2307047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5714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 из  бюджетов  других  уровней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29520" y="785794"/>
            <a:ext cx="1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1397000"/>
          <a:ext cx="8358248" cy="380246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28892"/>
                <a:gridCol w="2214578"/>
                <a:gridCol w="1785950"/>
                <a:gridCol w="1928828"/>
              </a:tblGrid>
              <a:tr h="103186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</a:t>
                      </a:r>
                      <a:r>
                        <a:rPr lang="ru-RU" baseline="0" dirty="0" smtClean="0"/>
                        <a:t> год (первоначально утвержденный)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Проект 2016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Темп роста к предыдущему году, %</a:t>
                      </a:r>
                      <a:endParaRPr lang="ru-RU" dirty="0"/>
                    </a:p>
                  </a:txBody>
                  <a:tcPr/>
                </a:tc>
              </a:tr>
              <a:tr h="576038">
                <a:tc>
                  <a:txBody>
                    <a:bodyPr/>
                    <a:lstStyle/>
                    <a:p>
                      <a:r>
                        <a:rPr lang="ru-RU" dirty="0" smtClean="0"/>
                        <a:t>Безвозмездные поступление, ВСЕГО</a:t>
                      </a:r>
                    </a:p>
                    <a:p>
                      <a:r>
                        <a:rPr lang="ru-RU" dirty="0" smtClean="0"/>
                        <a:t>в</a:t>
                      </a:r>
                      <a:r>
                        <a:rPr lang="ru-RU" baseline="0" dirty="0" smtClean="0"/>
                        <a:t> том числе: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2945,3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2538,6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86,2</a:t>
                      </a:r>
                      <a:endParaRPr lang="ru-RU" dirty="0"/>
                    </a:p>
                  </a:txBody>
                  <a:tcPr/>
                </a:tc>
              </a:tr>
              <a:tr h="576038">
                <a:tc>
                  <a:txBody>
                    <a:bodyPr/>
                    <a:lstStyle/>
                    <a:p>
                      <a:r>
                        <a:rPr lang="ru-RU" dirty="0" smtClean="0"/>
                        <a:t>Дотация на выравнивание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2780,4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2363,6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85</a:t>
                      </a:r>
                      <a:endParaRPr lang="ru-RU" dirty="0"/>
                    </a:p>
                  </a:txBody>
                  <a:tcPr/>
                </a:tc>
              </a:tr>
              <a:tr h="576038">
                <a:tc>
                  <a:txBody>
                    <a:bodyPr/>
                    <a:lstStyle/>
                    <a:p>
                      <a:r>
                        <a:rPr lang="ru-RU" dirty="0" smtClean="0"/>
                        <a:t>Субвенции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164,9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106,1</a:t>
                      </a:r>
                      <a:endParaRPr lang="ru-RU" dirty="0"/>
                    </a:p>
                  </a:txBody>
                  <a:tcPr/>
                </a:tc>
              </a:tr>
              <a:tr h="576038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межбюджетные</a:t>
                      </a:r>
                      <a:r>
                        <a:rPr lang="ru-RU" baseline="0" dirty="0" smtClean="0"/>
                        <a:t> трансферты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07047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Динамика расходов бюджета Большекрепинского сельского поселения     Родионово-Несветайского района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1000108"/>
            <a:ext cx="1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500034" y="1285860"/>
          <a:ext cx="8215370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4572000" y="3214686"/>
            <a:ext cx="714380" cy="35719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/>
              <a:t>101,9 %</a:t>
            </a:r>
          </a:p>
        </p:txBody>
      </p:sp>
    </p:spTree>
    <p:extLst>
      <p:ext uri="{BB962C8B-B14F-4D97-AF65-F5344CB8AC3E}">
        <p14:creationId xmlns:p14="http://schemas.microsoft.com/office/powerpoint/2010/main" xmlns="" val="2307047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5714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285720" y="857232"/>
          <a:ext cx="8643998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307047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0004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Большекрепинского сельского поселения Родионово-Несветайского района в 2016 году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2885063581"/>
              </p:ext>
            </p:extLst>
          </p:nvPr>
        </p:nvGraphicFramePr>
        <p:xfrm>
          <a:off x="53752" y="1052736"/>
          <a:ext cx="9036496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504" y="571480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9663" y="5805264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Социальная сфера – 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5740,0 тыс. рублей или 43,6 %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0727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429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Большекрепинского сельского поселения Родионово-Несветайского района в 2016 году по разделам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2844" y="785794"/>
            <a:ext cx="2143140" cy="58579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Общегосударственные вопросы</a:t>
            </a:r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35,14%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285984" y="785794"/>
            <a:ext cx="2071702" cy="214314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Охрана окружающей среды</a:t>
            </a:r>
          </a:p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0,02%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357686" y="785794"/>
            <a:ext cx="2071702" cy="428628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Культура, кинематография</a:t>
            </a:r>
          </a:p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43,6 %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285984" y="2928934"/>
            <a:ext cx="2071702" cy="371477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</a:p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10,2%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429388" y="785794"/>
            <a:ext cx="2428892" cy="1428760"/>
          </a:xfrm>
          <a:prstGeom prst="rect">
            <a:avLst/>
          </a:prstGeom>
          <a:solidFill>
            <a:srgbClr val="99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Национальная оборона</a:t>
            </a:r>
          </a:p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1,32 %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429388" y="2214554"/>
            <a:ext cx="2428892" cy="278608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Национальная безопасность и правоохранительная деятельность </a:t>
            </a:r>
          </a:p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0,6%</a:t>
            </a:r>
            <a:endParaRPr lang="ru-RU" sz="1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357686" y="5072074"/>
            <a:ext cx="2071702" cy="157163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</a:t>
            </a:r>
          </a:p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9,04%</a:t>
            </a: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429388" y="5000636"/>
            <a:ext cx="2428892" cy="16430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Физическая культура и спорт</a:t>
            </a:r>
          </a:p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0,08  %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xmlns="" val="4132737875"/>
              </p:ext>
            </p:extLst>
          </p:nvPr>
        </p:nvGraphicFramePr>
        <p:xfrm>
          <a:off x="0" y="642918"/>
          <a:ext cx="9144000" cy="621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 flipV="1">
            <a:off x="285720" y="428604"/>
            <a:ext cx="8858280" cy="71438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50004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 Большекрепинского сельского  поселения Родионово-Несветайского района на 2016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3251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178584"/>
            <a:ext cx="9144000" cy="82150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Расходы бюджета Большекрепинского сельского поселения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Родионово-Несветайского района на 2016 год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57158" y="928670"/>
          <a:ext cx="8501122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Схема 28"/>
          <p:cNvGraphicFramePr/>
          <p:nvPr>
            <p:extLst>
              <p:ext uri="{D42A27DB-BD31-4B8C-83A1-F6EECF244321}">
                <p14:modId xmlns:p14="http://schemas.microsoft.com/office/powerpoint/2010/main" xmlns="" val="2242679248"/>
              </p:ext>
            </p:extLst>
          </p:nvPr>
        </p:nvGraphicFramePr>
        <p:xfrm>
          <a:off x="0" y="0"/>
          <a:ext cx="9144000" cy="620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одержимое 3"/>
          <p:cNvGraphicFramePr>
            <a:graphicFrameLocks/>
          </p:cNvGraphicFramePr>
          <p:nvPr/>
        </p:nvGraphicFramePr>
        <p:xfrm>
          <a:off x="457200" y="1643050"/>
          <a:ext cx="8229600" cy="4930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28728" y="928670"/>
            <a:ext cx="5988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</a:rPr>
              <a:t>ОСНОВНЫЕ ПОНЯТИЯ</a:t>
            </a:r>
            <a:endParaRPr lang="ru-RU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5403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571472" y="315092"/>
            <a:ext cx="8249000" cy="45719"/>
          </a:xfrm>
        </p:spPr>
        <p:txBody>
          <a:bodyPr>
            <a:normAutofit fontScale="90000"/>
          </a:bodyPr>
          <a:lstStyle/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" name="Схема 23"/>
          <p:cNvGraphicFramePr/>
          <p:nvPr>
            <p:extLst>
              <p:ext uri="{D42A27DB-BD31-4B8C-83A1-F6EECF244321}">
                <p14:modId xmlns:p14="http://schemas.microsoft.com/office/powerpoint/2010/main" xmlns="" val="1819440730"/>
              </p:ext>
            </p:extLst>
          </p:nvPr>
        </p:nvGraphicFramePr>
        <p:xfrm>
          <a:off x="323528" y="928670"/>
          <a:ext cx="8496944" cy="58126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муниципальных программ Большекрепинского сельского поселения на 2016 год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18523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2867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Большекрепинского сельского поселения в 2016 году        (    13157,6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21"/>
          <p:cNvGrpSpPr/>
          <p:nvPr/>
        </p:nvGrpSpPr>
        <p:grpSpPr>
          <a:xfrm>
            <a:off x="142845" y="1357298"/>
            <a:ext cx="2317356" cy="1933269"/>
            <a:chOff x="5572541" y="2371730"/>
            <a:chExt cx="744280" cy="606565"/>
          </a:xfrm>
          <a:scene3d>
            <a:camera prst="orthographicFront"/>
            <a:lightRig rig="flat" dir="t"/>
          </a:scene3d>
        </p:grpSpPr>
        <p:sp>
          <p:nvSpPr>
            <p:cNvPr id="23" name="Прямоугольник 22"/>
            <p:cNvSpPr/>
            <p:nvPr/>
          </p:nvSpPr>
          <p:spPr>
            <a:xfrm>
              <a:off x="5572541" y="2371730"/>
              <a:ext cx="744280" cy="606563"/>
            </a:xfrm>
            <a:prstGeom prst="rect">
              <a:avLst/>
            </a:prstGeom>
            <a:solidFill>
              <a:srgbClr val="00CCFF"/>
            </a:solidFill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Прямоугольник 23"/>
            <p:cNvSpPr/>
            <p:nvPr/>
          </p:nvSpPr>
          <p:spPr>
            <a:xfrm>
              <a:off x="5572541" y="2371730"/>
              <a:ext cx="744280" cy="60656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Развитие транспортной системы 1336,3тыс.руб.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10,2 %</a:t>
              </a:r>
              <a:endParaRPr lang="ru-RU" sz="1600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28" name="Picture 4" descr="\\Adminpro\обмен\1 Обмен в отделе\картинки\автобус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2786058"/>
            <a:ext cx="671276" cy="5120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142845" y="3286124"/>
            <a:ext cx="2286016" cy="1714512"/>
          </a:xfrm>
          <a:prstGeom prst="rect">
            <a:avLst/>
          </a:prstGeom>
          <a:solidFill>
            <a:srgbClr val="00FF00"/>
          </a:solidFill>
          <a:scene3d>
            <a:camera prst="orthographicFront"/>
            <a:lightRig rig="flat" dir="t"/>
          </a:scene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Развитие культуры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5740,0 тыс.руб.</a:t>
            </a:r>
            <a:endParaRPr lang="ru-RU" sz="1600" kern="1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43,6</a:t>
            </a:r>
            <a:r>
              <a:rPr lang="ru-RU" sz="1600" kern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%</a:t>
            </a:r>
            <a:endParaRPr lang="ru-RU" sz="16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\\Adminpro\обмен\1 Обмен в отделе\картинки\21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4500570"/>
            <a:ext cx="571504" cy="4286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Группа 32"/>
          <p:cNvGrpSpPr/>
          <p:nvPr/>
        </p:nvGrpSpPr>
        <p:grpSpPr>
          <a:xfrm>
            <a:off x="2468562" y="1357298"/>
            <a:ext cx="2160240" cy="2143140"/>
            <a:chOff x="3347865" y="15776"/>
            <a:chExt cx="1356891" cy="1183870"/>
          </a:xfrm>
          <a:solidFill>
            <a:srgbClr val="00FF00"/>
          </a:solidFill>
          <a:scene3d>
            <a:camera prst="orthographicFront"/>
            <a:lightRig rig="flat" dir="t"/>
          </a:scene3d>
        </p:grpSpPr>
        <p:sp>
          <p:nvSpPr>
            <p:cNvPr id="34" name="Прямоугольник 33"/>
            <p:cNvSpPr/>
            <p:nvPr/>
          </p:nvSpPr>
          <p:spPr>
            <a:xfrm>
              <a:off x="3347865" y="15776"/>
              <a:ext cx="1356891" cy="1183870"/>
            </a:xfrm>
            <a:prstGeom prst="rect">
              <a:avLst/>
            </a:prstGeom>
            <a:grp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sp>
          <p:nvSpPr>
            <p:cNvPr id="35" name="Прямоугольник 34"/>
            <p:cNvSpPr/>
            <p:nvPr/>
          </p:nvSpPr>
          <p:spPr>
            <a:xfrm>
              <a:off x="3347865" y="15776"/>
              <a:ext cx="1356891" cy="1183870"/>
            </a:xfrm>
            <a:prstGeom prst="rect">
              <a:avLst/>
            </a:prstGeom>
            <a:grp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Управление муниципальными </a:t>
              </a:r>
              <a:r>
                <a:rPr lang="ru-RU" sz="1600" kern="1200" dirty="0" err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финансаами</a:t>
              </a:r>
              <a:r>
                <a:rPr lang="ru-RU" sz="1600" kern="12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4073,9 тыс.руб.30,9 %</a:t>
              </a:r>
              <a:endParaRPr lang="ru-RU" sz="1600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Группа 36"/>
          <p:cNvGrpSpPr/>
          <p:nvPr/>
        </p:nvGrpSpPr>
        <p:grpSpPr>
          <a:xfrm>
            <a:off x="2468562" y="3284984"/>
            <a:ext cx="2317751" cy="1715652"/>
            <a:chOff x="0" y="93865"/>
            <a:chExt cx="1353633" cy="1480617"/>
          </a:xfrm>
          <a:solidFill>
            <a:srgbClr val="FF9900"/>
          </a:solidFill>
          <a:scene3d>
            <a:camera prst="orthographicFront"/>
            <a:lightRig rig="flat" dir="t"/>
          </a:scene3d>
        </p:grpSpPr>
        <p:sp>
          <p:nvSpPr>
            <p:cNvPr id="38" name="Прямоугольник 37"/>
            <p:cNvSpPr/>
            <p:nvPr/>
          </p:nvSpPr>
          <p:spPr>
            <a:xfrm>
              <a:off x="8880" y="93865"/>
              <a:ext cx="1261642" cy="978131"/>
            </a:xfrm>
            <a:prstGeom prst="rect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Прямоугольник 38"/>
            <p:cNvSpPr/>
            <p:nvPr/>
          </p:nvSpPr>
          <p:spPr>
            <a:xfrm>
              <a:off x="0" y="178161"/>
              <a:ext cx="1353633" cy="1396321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Обеспечение общественного порядка и противодействие преступности и коррупции20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0,15</a:t>
              </a:r>
              <a:r>
                <a:rPr lang="ru-RU" sz="1600" kern="12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%</a:t>
              </a:r>
              <a:endParaRPr lang="ru-RU" sz="1600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32" name="Picture 8" descr="\\Adminpro\обмен\1 Обмен в отделе\картинки\мун 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562" y="2794842"/>
            <a:ext cx="591270" cy="4912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60"/>
          <p:cNvGrpSpPr/>
          <p:nvPr/>
        </p:nvGrpSpPr>
        <p:grpSpPr>
          <a:xfrm>
            <a:off x="4628802" y="1357299"/>
            <a:ext cx="2078640" cy="1857387"/>
            <a:chOff x="5680609" y="-6100857"/>
            <a:chExt cx="2608294" cy="15041905"/>
          </a:xfrm>
          <a:solidFill>
            <a:srgbClr val="FF9900"/>
          </a:solidFill>
          <a:scene3d>
            <a:camera prst="orthographicFront"/>
            <a:lightRig rig="flat" dir="t"/>
          </a:scene3d>
        </p:grpSpPr>
        <p:sp>
          <p:nvSpPr>
            <p:cNvPr id="62" name="Прямоугольник 61"/>
            <p:cNvSpPr/>
            <p:nvPr/>
          </p:nvSpPr>
          <p:spPr>
            <a:xfrm>
              <a:off x="5680609" y="0"/>
              <a:ext cx="2608294" cy="2494511"/>
            </a:xfrm>
            <a:prstGeom prst="rect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sp>
          <p:nvSpPr>
            <p:cNvPr id="63" name="Прямоугольник 62"/>
            <p:cNvSpPr/>
            <p:nvPr/>
          </p:nvSpPr>
          <p:spPr>
            <a:xfrm>
              <a:off x="5680609" y="-6100857"/>
              <a:ext cx="2608294" cy="15041905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Обеспечение качественными коммунальными услугами населения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    10тыс.руб. 0,08</a:t>
              </a:r>
              <a:r>
                <a:rPr lang="ru-RU" sz="1600" kern="12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%</a:t>
              </a:r>
              <a:endParaRPr lang="ru-RU" sz="1600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Группа 66"/>
          <p:cNvGrpSpPr/>
          <p:nvPr/>
        </p:nvGrpSpPr>
        <p:grpSpPr>
          <a:xfrm>
            <a:off x="6685731" y="1357298"/>
            <a:ext cx="2265455" cy="2071702"/>
            <a:chOff x="11699" y="663853"/>
            <a:chExt cx="4392864" cy="2896375"/>
          </a:xfrm>
          <a:solidFill>
            <a:srgbClr val="FF9900"/>
          </a:solidFill>
          <a:scene3d>
            <a:camera prst="orthographicFront"/>
            <a:lightRig rig="flat" dir="t"/>
          </a:scene3d>
        </p:grpSpPr>
        <p:sp>
          <p:nvSpPr>
            <p:cNvPr id="68" name="Прямоугольник 67"/>
            <p:cNvSpPr/>
            <p:nvPr/>
          </p:nvSpPr>
          <p:spPr>
            <a:xfrm>
              <a:off x="11699" y="663853"/>
              <a:ext cx="4392864" cy="2511447"/>
            </a:xfrm>
            <a:prstGeom prst="rect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69" name="Прямоугольник 68"/>
            <p:cNvSpPr/>
            <p:nvPr/>
          </p:nvSpPr>
          <p:spPr>
            <a:xfrm>
              <a:off x="11699" y="663853"/>
              <a:ext cx="4392864" cy="2896375"/>
            </a:xfrm>
            <a:prstGeom prst="rect">
              <a:avLst/>
            </a:prstGeom>
            <a:grpFill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Благоустройство территории  </a:t>
              </a:r>
              <a:r>
                <a:rPr lang="ru-RU" sz="14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1183,0 тыс.руб.</a:t>
              </a:r>
              <a:endParaRPr lang="ru-RU" sz="1400" kern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  <a:r>
                <a:rPr lang="ru-RU" sz="1400" kern="12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%</a:t>
              </a:r>
              <a:endParaRPr lang="ru-RU" sz="1400" kern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2" name="Прямоугольник 71"/>
          <p:cNvSpPr/>
          <p:nvPr/>
        </p:nvSpPr>
        <p:spPr>
          <a:xfrm>
            <a:off x="6677331" y="3429000"/>
            <a:ext cx="2088471" cy="1571636"/>
          </a:xfrm>
          <a:prstGeom prst="rect">
            <a:avLst/>
          </a:prstGeom>
          <a:solidFill>
            <a:srgbClr val="00CCFF"/>
          </a:solidFill>
          <a:scene3d>
            <a:camera prst="orthographicFront"/>
            <a:lightRig rig="flat" dir="t"/>
          </a:scene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Развитие физической культуры и спорта10,0 тыс.руб.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0,07 %</a:t>
            </a:r>
            <a:endParaRPr lang="ru-RU" sz="16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4643438" y="3214686"/>
            <a:ext cx="2000264" cy="1785950"/>
          </a:xfrm>
          <a:prstGeom prst="rect">
            <a:avLst/>
          </a:prstGeom>
          <a:solidFill>
            <a:schemeClr val="accent6">
              <a:lumMod val="50000"/>
            </a:schemeClr>
          </a:solidFill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kern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Защита населения от ЧС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79,4 тыс.руб.</a:t>
            </a:r>
            <a:endParaRPr lang="ru-RU" sz="16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0,6</a:t>
            </a:r>
            <a:r>
              <a:rPr lang="ru-RU" sz="1600" kern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%</a:t>
            </a:r>
            <a:endParaRPr lang="ru-RU" sz="1600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8" name="Picture 14" descr="\\Adminpro\обмен\1 Обмен в отделе\картинки\жкх\крпувр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857496"/>
            <a:ext cx="650876" cy="3088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\\Adminpro\обмен\1 Обмен в отделе\картинки\8f94c54942cd64d2d78a41ad20346858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702" y="4500570"/>
            <a:ext cx="784981" cy="4137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1" descr="\\Adminpro\обмен\1 Обмен в отделе\картинки\22(1)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298" y="4429132"/>
            <a:ext cx="519262" cy="5333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m.vsetke.ru/thumbnails/93b/58889a8cf2454ee4f38706a223a80117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15140" y="2857496"/>
            <a:ext cx="630211" cy="5083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760120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5714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Большекрепинского сельского поселения Родионово-Несветайского района,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42918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Большекрепинского сельского поселения Родионово-Несветайского района, формируемые в рамках муниципальных программ Большекрепинского сельского поселения, и непрограммные расходы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3034240542"/>
              </p:ext>
            </p:extLst>
          </p:nvPr>
        </p:nvGraphicFramePr>
        <p:xfrm>
          <a:off x="785786" y="1714488"/>
          <a:ext cx="2903984" cy="3530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2133378592"/>
              </p:ext>
            </p:extLst>
          </p:nvPr>
        </p:nvGraphicFramePr>
        <p:xfrm>
          <a:off x="4857752" y="2000240"/>
          <a:ext cx="3786182" cy="2584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pSp>
        <p:nvGrpSpPr>
          <p:cNvPr id="2" name="Группа 8"/>
          <p:cNvGrpSpPr/>
          <p:nvPr/>
        </p:nvGrpSpPr>
        <p:grpSpPr>
          <a:xfrm>
            <a:off x="1002786" y="5254490"/>
            <a:ext cx="605451" cy="402437"/>
            <a:chOff x="-74979" y="514436"/>
            <a:chExt cx="2219809" cy="2304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Овал 9"/>
            <p:cNvSpPr/>
            <p:nvPr/>
          </p:nvSpPr>
          <p:spPr>
            <a:xfrm>
              <a:off x="-74979" y="514436"/>
              <a:ext cx="2219809" cy="230424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34993" y="786157"/>
              <a:ext cx="1279890" cy="17608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19672" y="5212198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 Большекрепинского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975103" y="6093296"/>
            <a:ext cx="605451" cy="402437"/>
          </a:xfrm>
          <a:prstGeom prst="ellipse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2" name="Прямоугольник 21"/>
          <p:cNvSpPr/>
          <p:nvPr/>
        </p:nvSpPr>
        <p:spPr>
          <a:xfrm>
            <a:off x="1688282" y="6067902"/>
            <a:ext cx="61926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непрограмные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расходы Большекрепинского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71604" y="4929198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2015 год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929454" y="485776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2016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47301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714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Раздел «ОБЩЕГОСУДАРСТВЕННЫЕ ВОПРОСЫ»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571480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Всего – 4624,1тыс. рублей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14282" y="1397000"/>
          <a:ext cx="8786874" cy="5032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Динамика расходов бюджета Большекрепинского сельского поселения Родионово-Несветайского района на культуру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428992" y="1428736"/>
          <a:ext cx="535785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57620" y="2071678"/>
            <a:ext cx="1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pic>
        <p:nvPicPr>
          <p:cNvPr id="1026" name="Picture 2" descr="D:\IMG_04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285992"/>
            <a:ext cx="2714644" cy="31432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07047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50004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Дорожный фонд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42844" y="714356"/>
          <a:ext cx="4857784" cy="2071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5214942" y="714356"/>
          <a:ext cx="3714776" cy="2071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3786182" y="2857496"/>
          <a:ext cx="5072098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pic>
        <p:nvPicPr>
          <p:cNvPr id="7" name="Picture 6" descr="34a595d9c264e3e6426958ab3cf68b20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28596" y="3214686"/>
            <a:ext cx="3390900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307047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714348" y="928670"/>
          <a:ext cx="7858180" cy="4031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Схема 28"/>
          <p:cNvGraphicFramePr/>
          <p:nvPr>
            <p:extLst>
              <p:ext uri="{D42A27DB-BD31-4B8C-83A1-F6EECF244321}">
                <p14:modId xmlns:p14="http://schemas.microsoft.com/office/powerpoint/2010/main" xmlns="" val="2242679248"/>
              </p:ext>
            </p:extLst>
          </p:nvPr>
        </p:nvGraphicFramePr>
        <p:xfrm>
          <a:off x="0" y="0"/>
          <a:ext cx="9144000" cy="620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175403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Выгнутая вверх стрелка 20"/>
          <p:cNvSpPr/>
          <p:nvPr/>
        </p:nvSpPr>
        <p:spPr>
          <a:xfrm rot="1018175">
            <a:off x="3524391" y="696616"/>
            <a:ext cx="1544736" cy="394633"/>
          </a:xfrm>
          <a:prstGeom prst="curvedDownArrow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Выгнутая вниз стрелка 19"/>
          <p:cNvSpPr/>
          <p:nvPr/>
        </p:nvSpPr>
        <p:spPr>
          <a:xfrm rot="1397824">
            <a:off x="331853" y="1801294"/>
            <a:ext cx="1640552" cy="571504"/>
          </a:xfrm>
          <a:prstGeom prst="curvedUpArrow">
            <a:avLst/>
          </a:prstGeom>
          <a:gradFill flip="none" rotWithShape="1">
            <a:gsLst>
              <a:gs pos="0">
                <a:srgbClr val="7BFD71">
                  <a:shade val="30000"/>
                  <a:satMod val="115000"/>
                  <a:tint val="66000"/>
                  <a:satMod val="160000"/>
                </a:srgbClr>
              </a:gs>
              <a:gs pos="50000">
                <a:srgbClr val="7BFD71">
                  <a:shade val="30000"/>
                  <a:satMod val="115000"/>
                  <a:tint val="44500"/>
                  <a:satMod val="160000"/>
                </a:srgbClr>
              </a:gs>
              <a:gs pos="100000">
                <a:srgbClr val="7BFD71">
                  <a:shade val="30000"/>
                  <a:satMod val="115000"/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785794"/>
            <a:ext cx="1357322" cy="714380"/>
          </a:xfrm>
          <a:prstGeom prst="roundRect">
            <a:avLst/>
          </a:prstGeom>
          <a:gradFill flip="none" rotWithShape="1">
            <a:gsLst>
              <a:gs pos="0">
                <a:srgbClr val="7BFD71">
                  <a:tint val="66000"/>
                  <a:satMod val="160000"/>
                </a:srgbClr>
              </a:gs>
              <a:gs pos="50000">
                <a:srgbClr val="7BFD71">
                  <a:tint val="44500"/>
                  <a:satMod val="160000"/>
                </a:srgbClr>
              </a:gs>
              <a:gs pos="100000">
                <a:srgbClr val="7BFD71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8000"/>
                </a:solidFill>
              </a:rPr>
              <a:t>Основание</a:t>
            </a:r>
            <a:endParaRPr lang="ru-RU" dirty="0">
              <a:solidFill>
                <a:srgbClr val="008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Особенности формирования бюджета на 2016 год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714480" y="714356"/>
            <a:ext cx="2286016" cy="1643074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0070C0"/>
                </a:solidFill>
              </a:rPr>
              <a:t>Федеральный закон от 30.09.2015 № 273-ФЗ «Об особенностях составления и утверждения проектов бюджетов бюджетной системы РФ на 2016 год …»  </a:t>
            </a:r>
            <a:endParaRPr lang="ru-RU" sz="1000" dirty="0">
              <a:solidFill>
                <a:srgbClr val="0070C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429388" y="714356"/>
            <a:ext cx="2428892" cy="1785950"/>
          </a:xfrm>
          <a:prstGeom prst="ellipse">
            <a:avLst/>
          </a:prstGeom>
          <a:gradFill flip="none" rotWithShape="1">
            <a:gsLst>
              <a:gs pos="0">
                <a:srgbClr val="9966FF">
                  <a:tint val="66000"/>
                  <a:satMod val="160000"/>
                </a:srgbClr>
              </a:gs>
              <a:gs pos="50000">
                <a:srgbClr val="9966FF">
                  <a:tint val="44500"/>
                  <a:satMod val="160000"/>
                </a:srgbClr>
              </a:gs>
              <a:gs pos="100000">
                <a:srgbClr val="9966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7030A0"/>
                </a:solidFill>
              </a:rPr>
              <a:t>Решение Собрания депутатов Большекрепинского сельского поселения от  </a:t>
            </a:r>
            <a:r>
              <a:rPr lang="ru-RU" sz="1000" dirty="0" smtClean="0">
                <a:solidFill>
                  <a:srgbClr val="9933FF"/>
                </a:solidFill>
              </a:rPr>
              <a:t>16.11.2015 № 87 </a:t>
            </a:r>
            <a:r>
              <a:rPr lang="ru-RU" sz="1000" dirty="0" smtClean="0">
                <a:solidFill>
                  <a:srgbClr val="7030A0"/>
                </a:solidFill>
              </a:rPr>
              <a:t>«Об особенностях регулирования бюджетных правоотношений в </a:t>
            </a:r>
            <a:r>
              <a:rPr lang="ru-RU" sz="1000" dirty="0" err="1" smtClean="0">
                <a:solidFill>
                  <a:srgbClr val="7030A0"/>
                </a:solidFill>
              </a:rPr>
              <a:t>Большекрепинском</a:t>
            </a:r>
            <a:r>
              <a:rPr lang="ru-RU" sz="1000" dirty="0" smtClean="0">
                <a:solidFill>
                  <a:srgbClr val="7030A0"/>
                </a:solidFill>
              </a:rPr>
              <a:t> сельском поселении в 2015 и  2016 годах»  </a:t>
            </a:r>
            <a:endParaRPr lang="ru-RU" sz="1000" dirty="0">
              <a:solidFill>
                <a:srgbClr val="7030A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071934" y="1285860"/>
            <a:ext cx="2000264" cy="1714512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rgbClr val="CC6600"/>
                </a:solidFill>
              </a:rPr>
              <a:t>Областной закон от 20.10.2015 № 413-ФЗ «Об особенностях регулирования бюджетных правоотношений в Ростовской области в 2015 на 2016 годах»  </a:t>
            </a:r>
          </a:p>
        </p:txBody>
      </p:sp>
      <p:sp>
        <p:nvSpPr>
          <p:cNvPr id="17" name="Стрелка вниз 16"/>
          <p:cNvSpPr/>
          <p:nvPr/>
        </p:nvSpPr>
        <p:spPr>
          <a:xfrm>
            <a:off x="7035075" y="2594189"/>
            <a:ext cx="1108781" cy="2406447"/>
          </a:xfrm>
          <a:prstGeom prst="downArrow">
            <a:avLst/>
          </a:prstGeom>
          <a:gradFill flip="none" rotWithShape="1">
            <a:gsLst>
              <a:gs pos="0">
                <a:srgbClr val="7BFD71">
                  <a:shade val="30000"/>
                  <a:satMod val="115000"/>
                </a:srgbClr>
              </a:gs>
              <a:gs pos="50000">
                <a:srgbClr val="7BFD71">
                  <a:shade val="67500"/>
                  <a:satMod val="115000"/>
                </a:srgbClr>
              </a:gs>
              <a:gs pos="100000">
                <a:srgbClr val="7BFD71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Загнутый угол 17"/>
          <p:cNvSpPr/>
          <p:nvPr/>
        </p:nvSpPr>
        <p:spPr>
          <a:xfrm>
            <a:off x="6715140" y="5072074"/>
            <a:ext cx="1928826" cy="1357322"/>
          </a:xfrm>
          <a:prstGeom prst="foldedCorner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A2935E"/>
                </a:solidFill>
              </a:rPr>
              <a:t>в целях повышения точности расчетов в рамках изменений макроэкономических условий</a:t>
            </a:r>
            <a:endParaRPr lang="ru-RU" sz="1400" dirty="0">
              <a:solidFill>
                <a:srgbClr val="A2935E"/>
              </a:solidFill>
            </a:endParaRPr>
          </a:p>
        </p:txBody>
      </p:sp>
      <p:graphicFrame>
        <p:nvGraphicFramePr>
          <p:cNvPr id="19" name="Схема 18"/>
          <p:cNvGraphicFramePr/>
          <p:nvPr/>
        </p:nvGraphicFramePr>
        <p:xfrm>
          <a:off x="214282" y="3429000"/>
          <a:ext cx="5643602" cy="2928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" name="Выгнутая вниз стрелка 21"/>
          <p:cNvSpPr/>
          <p:nvPr/>
        </p:nvSpPr>
        <p:spPr>
          <a:xfrm rot="20508891">
            <a:off x="5954308" y="2345207"/>
            <a:ext cx="1355428" cy="377045"/>
          </a:xfrm>
          <a:prstGeom prst="curvedUp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7047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 на 2016 год содержит приоритетные пути реализации основных задач: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" name="Схема 26"/>
          <p:cNvGraphicFramePr/>
          <p:nvPr/>
        </p:nvGraphicFramePr>
        <p:xfrm>
          <a:off x="142844" y="1397000"/>
          <a:ext cx="8643998" cy="50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307047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54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юджет Большекрепинского сельского поселения на 2016 год  направлен на решение следующих ключевых задач: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214282" y="1214422"/>
            <a:ext cx="8501122" cy="5094938"/>
          </a:xfrm>
        </p:spPr>
        <p:txBody>
          <a:bodyPr>
            <a:normAutofit/>
          </a:bodyPr>
          <a:lstStyle/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Обеспечение устойчивости и сбалансированности  бюджета Большекрепинского сельского поселения Родионово-Несветайского района;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Повышение объективности и качества бюджетного планирования;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Повышение эффективности бюджетной политики, в том числе за счет роста эффективности бюджетных расходов;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Повышение прозрачности и открытости бюджетного процесса;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Повышение роли бюджетной политики для поддержки экономического роста;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Соответствие финансовых возможностей Большекрепинского сельского поселения ключевым направлениям развития.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307047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6" charset="0"/>
              </a:rPr>
              <a:t>Основные параметры бюджета Большекрепинского сельского поселения  Родионово-Несветайского района на 2016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857233"/>
            <a:ext cx="3929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Доходы бюджета </a:t>
            </a:r>
          </a:p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12507,6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86314" y="857232"/>
            <a:ext cx="3929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</a:p>
          <a:p>
            <a:pPr algn="ctr"/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13157,6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58082" y="1428737"/>
            <a:ext cx="1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1643050"/>
            <a:ext cx="3929090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  1874,1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2143116"/>
            <a:ext cx="3929090" cy="28575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Акцизы  1336,3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2500306"/>
            <a:ext cx="3929090" cy="35719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Налоги на совокупный доход  430,5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596" y="2928934"/>
            <a:ext cx="3929090" cy="42862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 на имущество физических  65,0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3929066"/>
            <a:ext cx="3929090" cy="500066"/>
          </a:xfrm>
          <a:prstGeom prst="rect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 от оказания платных услуг(работ) и компенсации затрат государства 3,1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7158" y="5072074"/>
            <a:ext cx="3929090" cy="50006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2538,6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86314" y="1643050"/>
            <a:ext cx="3929090" cy="28575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Общегосударственные  расходы   4624,1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86314" y="2071678"/>
            <a:ext cx="3929090" cy="28575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Национальная оборона 174,8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86314" y="2500306"/>
            <a:ext cx="3929090" cy="4286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Национальная безопасность и правовых деятельность  79,4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857752" y="4357694"/>
            <a:ext cx="3929090" cy="42862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Культура и кинематография 5740,0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857752" y="4857760"/>
            <a:ext cx="3929090" cy="64294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Физическая культура и спорт  10,0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28596" y="3429000"/>
            <a:ext cx="3857652" cy="21431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Земельный налог  6219,0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786314" y="3000372"/>
            <a:ext cx="4000528" cy="428628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Дорожное хозяйство (дорожные фонды)1336,3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857752" y="3500438"/>
            <a:ext cx="3929090" cy="428628"/>
          </a:xfrm>
          <a:prstGeom prst="rect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  1190,0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28596" y="3643314"/>
            <a:ext cx="3929090" cy="214314"/>
          </a:xfrm>
          <a:prstGeom prst="rect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Государственная пошлина 33,2</a:t>
            </a:r>
            <a:endParaRPr lang="ru-RU" sz="14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28596" y="4572008"/>
            <a:ext cx="3929090" cy="35719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Штрафы, санкции, возмещение ущерба 7,8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857752" y="4000504"/>
            <a:ext cx="3929090" cy="28575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Охрана окружающей среды 3,0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8596" y="5857892"/>
            <a:ext cx="8286808" cy="42862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Дефицит бюджета 650 тыс.руб. 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68679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Динамика доходов бюджета Большекрепинского сельского поселения     Родионово-Несветайского района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1000108"/>
            <a:ext cx="1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983429549"/>
              </p:ext>
            </p:extLst>
          </p:nvPr>
        </p:nvGraphicFramePr>
        <p:xfrm>
          <a:off x="500034" y="1285860"/>
          <a:ext cx="8286808" cy="4849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07047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Налоговые и неналоговые доходы бюджета Большекрепинского сельского поселения Родионово-Несветайского района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3134639729"/>
              </p:ext>
            </p:extLst>
          </p:nvPr>
        </p:nvGraphicFramePr>
        <p:xfrm>
          <a:off x="500034" y="1285860"/>
          <a:ext cx="8286808" cy="4849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2910" y="1000108"/>
            <a:ext cx="1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xmlns="" val="2307047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7882</TotalTime>
  <Words>1311</Words>
  <Application>Microsoft Office PowerPoint</Application>
  <PresentationFormat>Экран (4:3)</PresentationFormat>
  <Paragraphs>225</Paragraphs>
  <Slides>26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723</cp:revision>
  <cp:lastPrinted>2013-11-22T13:20:24Z</cp:lastPrinted>
  <dcterms:created xsi:type="dcterms:W3CDTF">2013-11-19T11:15:28Z</dcterms:created>
  <dcterms:modified xsi:type="dcterms:W3CDTF">2016-01-28T12:25:22Z</dcterms:modified>
</cp:coreProperties>
</file>