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3200" dirty="0"/>
              <a:t>Структура поступления  доходов в  </a:t>
            </a:r>
            <a:r>
              <a:rPr lang="ru-RU" sz="3200" dirty="0" smtClean="0"/>
              <a:t>2023 году</a:t>
            </a:r>
          </a:p>
          <a:p>
            <a:pPr>
              <a:defRPr sz="3200"/>
            </a:pPr>
            <a:endParaRPr lang="ru-RU" sz="3200" dirty="0" smtClean="0"/>
          </a:p>
          <a:p>
            <a:pPr>
              <a:defRPr sz="3200"/>
            </a:pPr>
            <a:r>
              <a:rPr lang="ru-RU" sz="2000" dirty="0" smtClean="0"/>
              <a:t>Всего поступило доходов</a:t>
            </a:r>
            <a:r>
              <a:rPr lang="ru-RU" sz="2000" baseline="0" dirty="0" smtClean="0"/>
              <a:t> в 2023году – 22735,5 т.р.</a:t>
            </a:r>
            <a:endParaRPr lang="ru-RU" sz="2000" dirty="0"/>
          </a:p>
        </c:rich>
      </c:tx>
      <c:layout>
        <c:manualLayout>
          <c:xMode val="edge"/>
          <c:yMode val="edge"/>
          <c:x val="0.121142877992564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63283948158187"/>
          <c:y val="0.32123173858697712"/>
          <c:w val="0.51210059944218522"/>
          <c:h val="0.597200204867075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поступления  доходов в  2018 году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- 8448,4 т.р</c:v>
                </c:pt>
                <c:pt idx="1">
                  <c:v>Неналоговые доходы - 568,4 т.р.</c:v>
                </c:pt>
                <c:pt idx="2">
                  <c:v>Безвозмездные поступления - 13718,7 т.р.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37.200000000000003</c:v>
                </c:pt>
                <c:pt idx="1">
                  <c:v>2.5</c:v>
                </c:pt>
                <c:pt idx="2">
                  <c:v>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703616434106106"/>
          <c:y val="0.67516497234129802"/>
          <c:w val="0.33004946625733927"/>
          <c:h val="0.315558205140450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Налоговые и неналоговые доходы </a:t>
            </a:r>
            <a:r>
              <a:rPr lang="ru-RU" dirty="0" smtClean="0"/>
              <a:t>2023 </a:t>
            </a:r>
            <a:r>
              <a:rPr lang="ru-RU" dirty="0"/>
              <a:t>г.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55385483488290155"/>
          <c:y val="9.7964537761475123E-2"/>
          <c:w val="0.43632155649712012"/>
          <c:h val="0.5848691244863060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2018 г.</c:v>
                </c:pt>
              </c:strCache>
            </c:strRef>
          </c:tx>
          <c:explosion val="1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Налог на доходы физических лиц -  1459,4 т.р.
</c:v>
                </c:pt>
                <c:pt idx="1">
                  <c:v>Единый сельскохозяйственный налог -  1197,4 т.р.</c:v>
                </c:pt>
                <c:pt idx="2">
                  <c:v>Налог на имущество - 249,7 т..р.
</c:v>
                </c:pt>
                <c:pt idx="3">
                  <c:v>Земельный налог -5517,9 т.р. 
</c:v>
                </c:pt>
                <c:pt idx="4">
                  <c:v>Госпошлина -24,0 т.р.
</c:v>
                </c:pt>
                <c:pt idx="5">
                  <c:v>Доходы от использования имущества 25,6 т.р.
</c:v>
                </c:pt>
                <c:pt idx="6">
                  <c:v>Доходы от оказания платных услуг (работ) и компенсации затрат государства - 54,0 т.р.
</c:v>
                </c:pt>
                <c:pt idx="7">
                  <c:v>Штрафы, санкции, возмещение ущерба - 31,8 т.р. 
</c:v>
                </c:pt>
                <c:pt idx="8">
                  <c:v>Инициативные платежи - 457 т.р.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16.2</c:v>
                </c:pt>
                <c:pt idx="1">
                  <c:v>13.2</c:v>
                </c:pt>
                <c:pt idx="2">
                  <c:v>2.8</c:v>
                </c:pt>
                <c:pt idx="3">
                  <c:v>61.2</c:v>
                </c:pt>
                <c:pt idx="4">
                  <c:v>0.3</c:v>
                </c:pt>
                <c:pt idx="5">
                  <c:v>0.3</c:v>
                </c:pt>
                <c:pt idx="6">
                  <c:v>0.6</c:v>
                </c:pt>
                <c:pt idx="7">
                  <c:v>0.4</c:v>
                </c:pt>
                <c:pt idx="8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1.2177618404301828E-2"/>
          <c:y val="0.18070901929697358"/>
          <c:w val="0.77118177222675699"/>
          <c:h val="0.7778453868710326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Структура поступления безвозмездных перечислений в </a:t>
            </a:r>
            <a:r>
              <a:rPr lang="ru-RU" dirty="0" smtClean="0"/>
              <a:t>2023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7370165961622477"/>
          <c:y val="8.1736337240265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495022657009276"/>
          <c:y val="0.22157044073089577"/>
          <c:w val="0.45539000616624492"/>
          <c:h val="0.599681208989348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поступления безвозмездных перечислений в 2018 году</c:v>
                </c:pt>
              </c:strCache>
            </c:strRef>
          </c:tx>
          <c:explosion val="7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Дотации - 8214,0 т.р.</c:v>
                </c:pt>
                <c:pt idx="1">
                  <c:v>Субвенции - 299,4 т.р.</c:v>
                </c:pt>
                <c:pt idx="2">
                  <c:v>Межбюджетные трансферты -5205,3 т.р.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59.9</c:v>
                </c:pt>
                <c:pt idx="1">
                  <c:v>2.2000000000000002</c:v>
                </c:pt>
                <c:pt idx="2">
                  <c:v>37.9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664970106298902"/>
          <c:y val="0.27744762719110733"/>
          <c:w val="0.3527013450617959"/>
          <c:h val="0.484037118594598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2000" dirty="0" smtClean="0"/>
              <a:t>Фактическое </a:t>
            </a:r>
            <a:r>
              <a:rPr lang="ru-RU" sz="2000" dirty="0"/>
              <a:t>исполнение  расходной части бюджета по разделам в 2018 году</a:t>
            </a:r>
            <a:r>
              <a:rPr lang="ru-RU" sz="1600" dirty="0"/>
              <a:t>
</a:t>
            </a:r>
          </a:p>
        </c:rich>
      </c:tx>
      <c:layout>
        <c:manualLayout>
          <c:xMode val="edge"/>
          <c:yMode val="edge"/>
          <c:x val="0.16907335444836036"/>
          <c:y val="3.86472136271901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474374890712"/>
          <c:y val="0.46377310616480871"/>
          <c:w val="0.39786076106806362"/>
          <c:h val="0.527599892396419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и фактичекое исполнение  расходной части бюджета по разделам в 2023 году
</c:v>
                </c:pt>
              </c:strCache>
            </c:strRef>
          </c:tx>
          <c:explosion val="10"/>
          <c:dPt>
            <c:idx val="0"/>
            <c:bubble3D val="0"/>
            <c:explosion val="14"/>
          </c:dPt>
          <c:dLbls>
            <c:dLbl>
              <c:idx val="1"/>
              <c:layout>
                <c:manualLayout>
                  <c:x val="3.2058063417596115E-2"/>
                  <c:y val="1.414131516458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57184700799821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Общегосударственные расходы - 7161,5 т.р.
</c:v>
                </c:pt>
                <c:pt idx="1">
                  <c:v>Национальная оборона - 299,2р.
</c:v>
                </c:pt>
                <c:pt idx="2">
                  <c:v>Национальная экономика - 2694,8 т.р.</c:v>
                </c:pt>
                <c:pt idx="3">
                  <c:v>Жилищно-коммунальное хозяйство -3026,2 т.р. </c:v>
                </c:pt>
                <c:pt idx="4">
                  <c:v>Образование - 10,4т.р.
</c:v>
                </c:pt>
                <c:pt idx="5">
                  <c:v>Культура, кинематография -9473,0 т.р.
</c:v>
                </c:pt>
                <c:pt idx="6">
                  <c:v>Физическая культура и спорт - 7,0 т.р. 
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31.6</c:v>
                </c:pt>
                <c:pt idx="1">
                  <c:v>1.3</c:v>
                </c:pt>
                <c:pt idx="2">
                  <c:v>11.9</c:v>
                </c:pt>
                <c:pt idx="3">
                  <c:v>13.3</c:v>
                </c:pt>
                <c:pt idx="4">
                  <c:v>0.1</c:v>
                </c:pt>
                <c:pt idx="5">
                  <c:v>41.8</c:v>
                </c:pt>
                <c:pt idx="6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3974832699132891"/>
          <c:y val="0.14870093629721959"/>
          <c:w val="0.45143627926359625"/>
          <c:h val="0.82849249087682308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807499323163718"/>
          <c:y val="2.5302794979302622E-2"/>
        </c:manualLayout>
      </c:layout>
      <c:overlay val="0"/>
    </c:title>
    <c:autoTitleDeleted val="0"/>
    <c:view3D>
      <c:rotX val="30"/>
      <c:rotY val="79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3075143815116748"/>
          <c:w val="0.39421465209702922"/>
          <c:h val="0.393003330689223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благоустройство </c:v>
                </c:pt>
              </c:strCache>
            </c:strRef>
          </c:tx>
          <c:explosion val="1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Расходы на уличное освещение - 434,6 тыс.р.</c:v>
                </c:pt>
                <c:pt idx="1">
                  <c:v>Озеленение - 5,0 т.р.</c:v>
                </c:pt>
                <c:pt idx="2">
                  <c:v>Содержание мест захоронения - 66,2 т.р.</c:v>
                </c:pt>
                <c:pt idx="3">
                  <c:v>прочие работы по благоустройству - 138,7 т.р.</c:v>
                </c:pt>
                <c:pt idx="4">
                  <c:v>устройство детской спортивно-игровой площадки х.Выдел, ул.Первомайская, 13А - 2381,7 т.р.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14.4</c:v>
                </c:pt>
                <c:pt idx="1">
                  <c:v>0.2</c:v>
                </c:pt>
                <c:pt idx="2">
                  <c:v>2.1</c:v>
                </c:pt>
                <c:pt idx="3">
                  <c:v>4.5999999999999996</c:v>
                </c:pt>
                <c:pt idx="4">
                  <c:v>78.7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8862502220958134"/>
          <c:y val="0.13742681482567765"/>
          <c:w val="0.60987350745341007"/>
          <c:h val="0.80047660629653572"/>
        </c:manualLayout>
      </c:layout>
      <c:overlay val="0"/>
    </c:legend>
    <c:plotVisOnly val="1"/>
    <c:dispBlanksAs val="gap"/>
    <c:showDLblsOverMax val="0"/>
  </c:chart>
  <c:spPr>
    <a:ln cap="sq" cmpd="sng">
      <a:round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423171966862373"/>
          <c:y val="2.18062948545104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0219965280205525"/>
          <c:y val="0.16523161890900781"/>
          <c:w val="0.49780037242106295"/>
          <c:h val="0.433729702155982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содержание МБУК Большекрепинский СДК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Pt>
            <c:idx val="1"/>
            <c:bubble3D val="0"/>
            <c:explosion val="8"/>
          </c:dPt>
          <c:dLbls>
            <c:delete val="1"/>
          </c:dLbls>
          <c:cat>
            <c:strRef>
              <c:f>Лист1!$A$2:$A$5</c:f>
              <c:strCache>
                <c:ptCount val="3"/>
                <c:pt idx="0">
                  <c:v>Субсидии за счет местного бюджета - 8515,4  т.р.</c:v>
                </c:pt>
                <c:pt idx="1">
                  <c:v>Субсидии за счет средств резервного фонда Правительства РО - 96,6 т.р. </c:v>
                </c:pt>
                <c:pt idx="2">
                  <c:v>Расходы за счет средств резервного фонда Администрации Родионово-Несветайского района -861,0 т.р.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89.9</c:v>
                </c:pt>
                <c:pt idx="1">
                  <c:v>1</c:v>
                </c:pt>
                <c:pt idx="2">
                  <c:v>9.1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l"/>
      <c:layout>
        <c:manualLayout>
          <c:xMode val="edge"/>
          <c:yMode val="edge"/>
          <c:x val="1.3168632110931727E-2"/>
          <c:y val="0.18828832224223258"/>
          <c:w val="0.55061576316370686"/>
          <c:h val="0.780892303283564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5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3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807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946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56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2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94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3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6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0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86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4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1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8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1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173EC-3D3B-453B-8A16-FCF19AC2E035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949FB69-35BC-4D95-8770-21584BB2D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5656" y="1941559"/>
            <a:ext cx="7253408" cy="2109790"/>
          </a:xfrm>
        </p:spPr>
        <p:txBody>
          <a:bodyPr>
            <a:norm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К проекту решения Собрания депутатов Большекрепинского сельского поселения «Об утверждении отчета об исполнении бюджета Большекрепинского сельского поселения Родионово-Несветайского района за 2023 год»</a:t>
            </a:r>
          </a:p>
          <a:p>
            <a:endParaRPr lang="ru-RU" dirty="0"/>
          </a:p>
        </p:txBody>
      </p:sp>
      <p:sp>
        <p:nvSpPr>
          <p:cNvPr id="14338" name="AutoShape 2" descr="https://ankerch-crimea.ru/pub/images/preview/500/300/331df6dbf49c168a42baf9b41c2b5e6e.jpg?ver=2017-10-01-12-54-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0338"/>
            <a:ext cx="4752528" cy="1621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80" y="3356992"/>
            <a:ext cx="486054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7" y="116632"/>
            <a:ext cx="7725275" cy="1225536"/>
          </a:xfrm>
        </p:spPr>
        <p:txBody>
          <a:bodyPr>
            <a:normAutofit fontScale="90000"/>
          </a:bodyPr>
          <a:lstStyle/>
          <a:p>
            <a:r>
              <a:rPr lang="ru-RU" alt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akkal Majalla" pitchFamily="2" charset="-78"/>
              </a:rPr>
              <a:t>Остаток средств на счетах Администрации Большекрепинского </a:t>
            </a:r>
            <a:r>
              <a:rPr lang="ru-RU" altLang="ru-RU" sz="3100" dirty="0" smtClean="0">
                <a:solidFill>
                  <a:schemeClr val="tx1"/>
                </a:solidFill>
                <a:effectLst/>
                <a:latin typeface="+mn-lt"/>
                <a:cs typeface="Sakkal Majalla" pitchFamily="2" charset="-78"/>
              </a:rPr>
              <a:t>сельского</a:t>
            </a:r>
            <a:r>
              <a:rPr lang="ru-RU" alt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akkal Majalla" pitchFamily="2" charset="-78"/>
              </a:rPr>
              <a:t> поселения на 01.01.2024 года</a:t>
            </a:r>
            <a:r>
              <a:rPr lang="ru-RU" altLang="ru-RU" sz="4400" u="sng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4400" u="sng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772816"/>
            <a:ext cx="7283244" cy="19442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>
                <a:cs typeface="Tahoma" pitchFamily="34" charset="0"/>
              </a:rPr>
              <a:t>     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cs typeface="Tahoma" pitchFamily="34" charset="0"/>
              </a:rPr>
              <a:t>Остаток средств на едином счёте бюджета муниципального образования «</a:t>
            </a:r>
            <a:r>
              <a:rPr lang="ru-RU" sz="2400" dirty="0" err="1" smtClean="0">
                <a:solidFill>
                  <a:schemeClr val="tx2">
                    <a:lumMod val="25000"/>
                  </a:schemeClr>
                </a:solidFill>
                <a:cs typeface="Tahoma" pitchFamily="34" charset="0"/>
              </a:rPr>
              <a:t>Большекрепинское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cs typeface="Tahoma" pitchFamily="34" charset="0"/>
              </a:rPr>
              <a:t> сельское поселение» по состоянию на 1 января 2024 года составил 728,0</a:t>
            </a: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cs typeface="Tahoma" pitchFamily="34" charset="0"/>
              </a:rPr>
              <a:t> тыс. рублей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cs typeface="Tahoma" pitchFamily="34" charset="0"/>
              </a:rPr>
              <a:t>, из них целевых средств нет.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036" y="3717032"/>
            <a:ext cx="4464496" cy="2977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68310" cy="407538"/>
          </a:xfrm>
        </p:spPr>
        <p:txBody>
          <a:bodyPr>
            <a:no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Итоговые показатели отчета об исполнении бюджета поселения  за 2023 год</a:t>
            </a:r>
            <a:r>
              <a:rPr lang="ru-RU" altLang="ru-RU" sz="2400" u="sng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2400" u="sng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96752"/>
            <a:ext cx="7880356" cy="2372274"/>
          </a:xfrm>
        </p:spPr>
        <p:txBody>
          <a:bodyPr>
            <a:normAutofit fontScale="92500" lnSpcReduction="20000"/>
          </a:bodyPr>
          <a:lstStyle/>
          <a:p>
            <a:pPr indent="358775" algn="just">
              <a:buFontTx/>
              <a:buAutoNum type="arabicParenR"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ahoma" pitchFamily="34" charset="0"/>
              </a:rPr>
              <a:t>Исполнение доходной части бюджета составляет 22735,5 тыс. руб., план выполнен на 98,6 %;</a:t>
            </a:r>
          </a:p>
          <a:p>
            <a:pPr indent="358775" algn="just">
              <a:buFontTx/>
              <a:buAutoNum type="arabicParenR"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ahoma" pitchFamily="34" charset="0"/>
              </a:rPr>
              <a:t>Исполнение расходной части бюджета составляет  22672,1  тыс. руб.,   план выполнен на 95,6 %. </a:t>
            </a:r>
          </a:p>
          <a:p>
            <a:pPr indent="358775" algn="just">
              <a:buFontTx/>
              <a:buAutoNum type="arabicParenR"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ahoma" pitchFamily="34" charset="0"/>
              </a:rPr>
              <a:t>Профицит  бюджета составил  63,4 тыс. рублей</a:t>
            </a:r>
          </a:p>
          <a:p>
            <a:pPr>
              <a:buFont typeface="Courier New" pitchFamily="49" charset="0"/>
              <a:buChar char="o"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429000"/>
            <a:ext cx="432048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Благодарим за внимание!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60848"/>
            <a:ext cx="7096741" cy="3991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589199" cy="72008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Основные понятия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1096" r="1837" b="3208"/>
          <a:stretch/>
        </p:blipFill>
        <p:spPr>
          <a:xfrm>
            <a:off x="755576" y="1268760"/>
            <a:ext cx="7928133" cy="5388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10835795"/>
              </p:ext>
            </p:extLst>
          </p:nvPr>
        </p:nvGraphicFramePr>
        <p:xfrm>
          <a:off x="179512" y="116632"/>
          <a:ext cx="8715436" cy="607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98695454"/>
              </p:ext>
            </p:extLst>
          </p:nvPr>
        </p:nvGraphicFramePr>
        <p:xfrm>
          <a:off x="0" y="116632"/>
          <a:ext cx="9036496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42628183"/>
              </p:ext>
            </p:extLst>
          </p:nvPr>
        </p:nvGraphicFramePr>
        <p:xfrm>
          <a:off x="285720" y="116632"/>
          <a:ext cx="8501122" cy="6455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225755"/>
              </p:ext>
            </p:extLst>
          </p:nvPr>
        </p:nvGraphicFramePr>
        <p:xfrm>
          <a:off x="214282" y="0"/>
          <a:ext cx="8715436" cy="657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728178"/>
              </p:ext>
            </p:extLst>
          </p:nvPr>
        </p:nvGraphicFramePr>
        <p:xfrm>
          <a:off x="216481" y="0"/>
          <a:ext cx="876873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 descr="1450fe47fc6d3f93ff072c134eaeda35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349" y="4348900"/>
            <a:ext cx="2476860" cy="16154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067" y="3895207"/>
            <a:ext cx="2105006" cy="1659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605" y="4725144"/>
            <a:ext cx="2831778" cy="187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60210"/>
              </p:ext>
            </p:extLst>
          </p:nvPr>
        </p:nvGraphicFramePr>
        <p:xfrm>
          <a:off x="1331640" y="0"/>
          <a:ext cx="5005790" cy="640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933056"/>
            <a:ext cx="4372744" cy="2732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777" y="1052736"/>
            <a:ext cx="2566764" cy="2566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445</TotalTime>
  <Words>171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Century Gothic</vt:lpstr>
      <vt:lpstr>Courier New</vt:lpstr>
      <vt:lpstr>Sakkal Majalla</vt:lpstr>
      <vt:lpstr>Tahoma</vt:lpstr>
      <vt:lpstr>Wingdings 3</vt:lpstr>
      <vt:lpstr>Легкий дым</vt:lpstr>
      <vt:lpstr>Презентация PowerPoint</vt:lpstr>
      <vt:lpstr>Основные понятия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Остаток средств на счетах Администрации Большекрепинского сельского поселения на 01.01.2024 года </vt:lpstr>
      <vt:lpstr>Итоговые показатели отчета об исполнении бюджета поселения  за 2023 год </vt:lpstr>
      <vt:lpstr>Благодарим за внимание!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 Большекрепинского сельского поселения Родионово-Несветайского района за 2018 год</dc:title>
  <dc:creator>Пользователь</dc:creator>
  <cp:lastModifiedBy>Пользователь</cp:lastModifiedBy>
  <cp:revision>57</cp:revision>
  <dcterms:created xsi:type="dcterms:W3CDTF">2019-05-30T07:35:10Z</dcterms:created>
  <dcterms:modified xsi:type="dcterms:W3CDTF">2024-03-27T09:19:04Z</dcterms:modified>
</cp:coreProperties>
</file>