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200"/>
            </a:pPr>
            <a:r>
              <a:rPr lang="ru-RU" sz="3200" dirty="0">
                <a:solidFill>
                  <a:srgbClr val="00B050"/>
                </a:solidFill>
              </a:rPr>
              <a:t>Структура поступления  доходов в  2018 </a:t>
            </a:r>
            <a:r>
              <a:rPr lang="ru-RU" sz="3200" dirty="0" smtClean="0">
                <a:solidFill>
                  <a:srgbClr val="00B050"/>
                </a:solidFill>
              </a:rPr>
              <a:t>году</a:t>
            </a:r>
          </a:p>
          <a:p>
            <a:pPr>
              <a:defRPr sz="3200"/>
            </a:pPr>
            <a:endParaRPr lang="ru-RU" sz="3200" dirty="0" smtClean="0"/>
          </a:p>
          <a:p>
            <a:pPr>
              <a:defRPr sz="3200"/>
            </a:pPr>
            <a:r>
              <a:rPr lang="ru-RU" sz="2000" dirty="0" smtClean="0"/>
              <a:t>Всего поступило доходов</a:t>
            </a:r>
            <a:r>
              <a:rPr lang="ru-RU" sz="2000" baseline="0" dirty="0" smtClean="0"/>
              <a:t> в 2018 году – 11 846,4 т.р.</a:t>
            </a:r>
            <a:endParaRPr lang="ru-RU" sz="200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6858119555804841E-2"/>
          <c:y val="0.28358494325807865"/>
          <c:w val="0.59807449678937519"/>
          <c:h val="0.697591659077473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поступления  доходов в  2018 году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- 6718,5 т.р.</c:v>
                </c:pt>
                <c:pt idx="1">
                  <c:v>Неналоговые доходы - 35,4 т.р.</c:v>
                </c:pt>
                <c:pt idx="2">
                  <c:v>Безвозмездные поступления - 5092,5 т.р.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56.7</c:v>
                </c:pt>
                <c:pt idx="1">
                  <c:v>0.30000000000000027</c:v>
                </c:pt>
                <c:pt idx="2">
                  <c:v>43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Налоговые и неналоговые доходы 2018 г.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2.4739324573090804E-2"/>
          <c:y val="0.19168183133159755"/>
          <c:w val="0.38535673946776788"/>
          <c:h val="0.5223724690563060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2018 г.</c:v>
                </c:pt>
              </c:strCache>
            </c:strRef>
          </c:tx>
          <c:explosion val="11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 -  864,3 т.р.
</c:v>
                </c:pt>
                <c:pt idx="1">
                  <c:v>Единый сельскохозяйственный налог -  38,1 т.р. 
</c:v>
                </c:pt>
                <c:pt idx="2">
                  <c:v>Налог на имущество - 150,8 т.р.
</c:v>
                </c:pt>
                <c:pt idx="3">
                  <c:v>Земельный налог - 5605,2 т.р. 
</c:v>
                </c:pt>
                <c:pt idx="4">
                  <c:v>Госпошлина - 59 т.р.
</c:v>
                </c:pt>
                <c:pt idx="5">
                  <c:v>Доходы от использования имущества 9,7 т.р.
</c:v>
                </c:pt>
                <c:pt idx="6">
                  <c:v>Доходы от оказания платных услуг (работ) и компенсации затрат государства - 13,1 т.р.
</c:v>
                </c:pt>
                <c:pt idx="7">
                  <c:v>Штрафы, санкции, возмещение ущерба - 13,1 т.р. 
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12.8</c:v>
                </c:pt>
                <c:pt idx="1">
                  <c:v>0.60000000000000053</c:v>
                </c:pt>
                <c:pt idx="2">
                  <c:v>2.2000000000000002</c:v>
                </c:pt>
                <c:pt idx="3">
                  <c:v>83</c:v>
                </c:pt>
                <c:pt idx="4">
                  <c:v>0.9</c:v>
                </c:pt>
                <c:pt idx="5">
                  <c:v>0.1</c:v>
                </c:pt>
                <c:pt idx="6">
                  <c:v>0.2</c:v>
                </c:pt>
                <c:pt idx="7">
                  <c:v>0.2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46719785447337309"/>
          <c:y val="0.12173975257488248"/>
          <c:w val="0.49782971270743126"/>
          <c:h val="0.7996248495198636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FF0000"/>
                </a:solidFill>
              </a:rPr>
              <a:t>Структура поступления безвозмездных перечислений в 2018 году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9918351954012702E-2"/>
          <c:y val="0.16255233619507059"/>
          <c:w val="0.52560422679943963"/>
          <c:h val="0.7370542030980652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поступления безвозмездных перечислений в 2018 году</c:v>
                </c:pt>
              </c:strCache>
            </c:strRef>
          </c:tx>
          <c:explosion val="7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- 3557,6 т.р.</c:v>
                </c:pt>
                <c:pt idx="1">
                  <c:v>Субвенции - 192,9 т.р.</c:v>
                </c:pt>
                <c:pt idx="2">
                  <c:v>Межбюджетные трансферты - 1342,0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69.900000000000006</c:v>
                </c:pt>
                <c:pt idx="1">
                  <c:v>3.8</c:v>
                </c:pt>
                <c:pt idx="2">
                  <c:v>26.3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585640577796528"/>
          <c:y val="0.2872839176033361"/>
          <c:w val="0.35270134506179585"/>
          <c:h val="0.4840371185945982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2000" dirty="0" smtClean="0">
                <a:solidFill>
                  <a:srgbClr val="00B0F0"/>
                </a:solidFill>
              </a:rPr>
              <a:t>Фактическое </a:t>
            </a:r>
            <a:r>
              <a:rPr lang="ru-RU" sz="2000" dirty="0">
                <a:solidFill>
                  <a:srgbClr val="00B0F0"/>
                </a:solidFill>
              </a:rPr>
              <a:t>исполнение  расходной части бюджета по разделам в 2018 году</a:t>
            </a:r>
            <a:r>
              <a:rPr lang="ru-RU" sz="1600" dirty="0"/>
              <a:t>
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2758911889204388E-3"/>
          <c:y val="0.13720416177791811"/>
          <c:w val="0.57272292516404233"/>
          <c:h val="0.7940022371592404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и фактичекое исполнение  расходной части бюджета по разделам в 2018 году
</c:v>
                </c:pt>
              </c:strCache>
            </c:strRef>
          </c:tx>
          <c:explosion val="10"/>
          <c:dPt>
            <c:idx val="0"/>
            <c:explosion val="14"/>
          </c:dPt>
          <c:dLbls>
            <c:dLbl>
              <c:idx val="1"/>
              <c:layout>
                <c:manualLayout>
                  <c:x val="3.2058063417596122E-2"/>
                  <c:y val="1.4141315164580101E-2"/>
                </c:manualLayout>
              </c:layout>
              <c:showVal val="1"/>
            </c:dLbl>
            <c:dLbl>
              <c:idx val="3"/>
              <c:layout>
                <c:manualLayout>
                  <c:x val="-1.4571847007998219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 - 4154,8 т.р.
</c:v>
                </c:pt>
                <c:pt idx="1">
                  <c:v>Национальная оборона - 192,7 т.р.
</c:v>
                </c:pt>
                <c:pt idx="2">
                  <c:v>Национальная безопасность и правоохранительная деятельность - 2,3 т.р.
</c:v>
                </c:pt>
                <c:pt idx="3">
                  <c:v>Национальная экономика - 41,8 т.р.</c:v>
                </c:pt>
                <c:pt idx="4">
                  <c:v>Жилищно-коммунальное хозяйство -1863,0 т.р. </c:v>
                </c:pt>
                <c:pt idx="5">
                  <c:v>Образование - 10,0 т.р.
</c:v>
                </c:pt>
                <c:pt idx="6">
                  <c:v>Культура, кинематография - 5547,8 т.р.
</c:v>
                </c:pt>
                <c:pt idx="7">
                  <c:v>Физическая культура и спорт - 30,0 т.р. 
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35.1</c:v>
                </c:pt>
                <c:pt idx="1">
                  <c:v>1.6</c:v>
                </c:pt>
                <c:pt idx="3">
                  <c:v>0.4</c:v>
                </c:pt>
                <c:pt idx="4">
                  <c:v>15.7</c:v>
                </c:pt>
                <c:pt idx="5">
                  <c:v>0.1</c:v>
                </c:pt>
                <c:pt idx="6">
                  <c:v>46.8</c:v>
                </c:pt>
                <c:pt idx="7">
                  <c:v>0.30000000000000027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929260681852291"/>
          <c:y val="0.16995697477023941"/>
          <c:w val="0.4018919994364023"/>
          <c:h val="0.8072365356863803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FF0000"/>
                </a:solidFill>
              </a:rPr>
              <a:t>Расходы на благоустройство </a:t>
            </a:r>
          </a:p>
        </c:rich>
      </c:tx>
      <c:layout/>
    </c:title>
    <c:view3D>
      <c:rotX val="30"/>
      <c:rotY val="79"/>
      <c:perspective val="30"/>
    </c:view3D>
    <c:plotArea>
      <c:layout>
        <c:manualLayout>
          <c:layoutTarget val="inner"/>
          <c:xMode val="edge"/>
          <c:yMode val="edge"/>
          <c:x val="0"/>
          <c:y val="0.24430275203673121"/>
          <c:w val="0.55462893652136303"/>
          <c:h val="0.55301462275945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благоустройство </c:v>
                </c:pt>
              </c:strCache>
            </c:strRef>
          </c:tx>
          <c:explosion val="11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Расходы на уличное освещение - 1473,3 т.р.</c:v>
                </c:pt>
                <c:pt idx="1">
                  <c:v>Озеленение - 5,0 т.р.</c:v>
                </c:pt>
                <c:pt idx="2">
                  <c:v>Содержание мест захоронения - 18,6 т.р.</c:v>
                </c:pt>
                <c:pt idx="3">
                  <c:v>прочие работы по благоустройству - 366,1 т.р.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79.099999999999994</c:v>
                </c:pt>
                <c:pt idx="1">
                  <c:v>0.30000000000000016</c:v>
                </c:pt>
                <c:pt idx="2">
                  <c:v>1</c:v>
                </c:pt>
                <c:pt idx="3">
                  <c:v>19.600000000000001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6482922942696168"/>
          <c:y val="0.22394919732664259"/>
          <c:w val="0.42642766236823976"/>
          <c:h val="0.63883488069230054"/>
        </c:manualLayout>
      </c:layout>
    </c:legend>
    <c:plotVisOnly val="1"/>
  </c:chart>
  <c:spPr>
    <a:ln cap="sq" cmpd="sng">
      <a:round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Расходы на содержание МБУК </a:t>
            </a:r>
            <a:r>
              <a:rPr lang="ru-RU" dirty="0" err="1">
                <a:solidFill>
                  <a:srgbClr val="FFFF00"/>
                </a:solidFill>
              </a:rPr>
              <a:t>Большекрепинский</a:t>
            </a:r>
            <a:r>
              <a:rPr lang="ru-RU" dirty="0">
                <a:solidFill>
                  <a:srgbClr val="FFFF00"/>
                </a:solidFill>
              </a:rPr>
              <a:t> СДК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619877583566376"/>
          <c:y val="0.37901446738226868"/>
          <c:w val="0.53647935756430765"/>
          <c:h val="0.515412177691604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содержание МБУК Большекрепинский СДК</c:v>
                </c:pt>
              </c:strCache>
            </c:strRef>
          </c:tx>
          <c:explosion val="25"/>
          <c:dPt>
            <c:idx val="0"/>
            <c:explosion val="0"/>
          </c:dPt>
          <c:dPt>
            <c:idx val="1"/>
            <c:explosion val="8"/>
          </c:dPt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Субсидии за счет местного бюджета - 4205,8  т.р.</c:v>
                </c:pt>
                <c:pt idx="1">
                  <c:v>Субсидии за счет областного бюджета - 1342,0  т.р.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75.8</c:v>
                </c:pt>
                <c:pt idx="1">
                  <c:v>24.2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8.2690671608207214E-2"/>
          <c:y val="0.16663548064194628"/>
          <c:w val="0.8283757408219643"/>
          <c:h val="0.1895139579182922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53173EC-3D3B-453B-8A16-FCF19AC2E035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3173EC-3D3B-453B-8A16-FCF19AC2E035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572428" cy="85725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Бюджет для граждан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6429420" cy="1323972"/>
          </a:xfrm>
        </p:spPr>
        <p:txBody>
          <a:bodyPr>
            <a:normAutofit fontScale="92500" lnSpcReduction="10000"/>
          </a:bodyPr>
          <a:lstStyle/>
          <a:p>
            <a:r>
              <a:rPr lang="ru-RU" alt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К решению Собрания депутатов Большекрепинского сельского </a:t>
            </a:r>
            <a:r>
              <a:rPr lang="ru-RU" alt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поселения от 18.04.2019 г. № 89 </a:t>
            </a:r>
            <a:r>
              <a:rPr lang="ru-RU" alt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«Об утверждении отчета об исполнении бюджета Большекрепинского сельского поселения Родионово-Несветайского района за 2018 год»</a:t>
            </a:r>
          </a:p>
          <a:p>
            <a:endParaRPr lang="ru-RU" dirty="0"/>
          </a:p>
        </p:txBody>
      </p:sp>
      <p:sp>
        <p:nvSpPr>
          <p:cNvPr id="14338" name="AutoShape 2" descr="https://ankerch-crimea.ru/pub/images/preview/500/300/331df6dbf49c168a42baf9b41c2b5e6e.jpg?ver=2017-10-01-12-54-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2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000372"/>
            <a:ext cx="4786346" cy="28938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altLang="ru-RU" sz="31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Sakkal Majalla" pitchFamily="2" charset="-78"/>
              </a:rPr>
              <a:t>Остаток средств на счетах Администрации Большекрепинского </a:t>
            </a:r>
            <a:r>
              <a:rPr lang="ru-RU" altLang="ru-RU" sz="3100" dirty="0" smtClean="0">
                <a:solidFill>
                  <a:srgbClr val="00B050"/>
                </a:solidFill>
                <a:effectLst/>
                <a:latin typeface="+mn-lt"/>
                <a:cs typeface="Sakkal Majalla" pitchFamily="2" charset="-78"/>
              </a:rPr>
              <a:t>сельского</a:t>
            </a:r>
            <a:r>
              <a:rPr lang="ru-RU" altLang="ru-RU" sz="31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Sakkal Majalla" pitchFamily="2" charset="-78"/>
              </a:rPr>
              <a:t> поселения на 01.01.2019 года</a:t>
            </a:r>
            <a:r>
              <a:rPr lang="ru-RU" altLang="ru-RU" sz="4400" u="sng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4400" u="sng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4429156" cy="4594872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     Остаток средств на едином счёте бюджета муниципального образования «</a:t>
            </a:r>
            <a:r>
              <a:rPr lang="ru-RU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Большекрепинское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 сельское поселение» по состоянию на 1 января 2019 года составил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313 тыс. рублей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, из них целевых средств нет. </a:t>
            </a:r>
          </a:p>
          <a:p>
            <a:endParaRPr lang="ru-RU" dirty="0"/>
          </a:p>
        </p:txBody>
      </p:sp>
      <p:pic>
        <p:nvPicPr>
          <p:cNvPr id="4" name="Рисунок 3" descr="kak-zarabotat-dengi-bez-interneta-sidja-doma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140" y="1571612"/>
            <a:ext cx="5039860" cy="32507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ru-RU" alt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Итоговые показатели отчета об исполнении бюджета поселения  за 201</a:t>
            </a:r>
            <a:r>
              <a:rPr lang="en-US" alt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8</a:t>
            </a:r>
            <a:r>
              <a:rPr lang="ru-RU" alt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 год</a:t>
            </a:r>
            <a:r>
              <a:rPr lang="ru-RU" altLang="ru-RU" sz="4400" u="sng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4400" u="sng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358246" cy="2643206"/>
          </a:xfrm>
        </p:spPr>
        <p:txBody>
          <a:bodyPr>
            <a:normAutofit/>
          </a:bodyPr>
          <a:lstStyle/>
          <a:p>
            <a:pPr indent="358775" algn="just">
              <a:buFontTx/>
              <a:buAutoNum type="arabicParenR"/>
              <a:defRPr/>
            </a:pPr>
            <a:r>
              <a:rPr lang="ru-RU" sz="2400" dirty="0" smtClean="0">
                <a:solidFill>
                  <a:srgbClr val="00B050"/>
                </a:solidFill>
                <a:cs typeface="Tahoma" pitchFamily="34" charset="0"/>
              </a:rPr>
              <a:t>Исполнение доходной части бюджета составляет 11846,4 тыс. руб., план выполнен на 93,4 %;</a:t>
            </a:r>
          </a:p>
          <a:p>
            <a:pPr indent="358775" algn="just">
              <a:buFontTx/>
              <a:buAutoNum type="arabicParenR"/>
              <a:defRPr/>
            </a:pPr>
            <a:r>
              <a:rPr lang="ru-RU" sz="2400" dirty="0" smtClean="0">
                <a:solidFill>
                  <a:srgbClr val="00B050"/>
                </a:solidFill>
                <a:cs typeface="Tahoma" pitchFamily="34" charset="0"/>
              </a:rPr>
              <a:t>Исполнение расходной части бюджета составляет  11842,4  тыс. руб.,   план выполнен на 91,3 %. </a:t>
            </a:r>
          </a:p>
          <a:p>
            <a:pPr indent="358775" algn="just">
              <a:buFontTx/>
              <a:buAutoNum type="arabicParenR"/>
              <a:defRPr/>
            </a:pPr>
            <a:r>
              <a:rPr lang="ru-RU" sz="2400" dirty="0" err="1" smtClean="0">
                <a:solidFill>
                  <a:srgbClr val="00B050"/>
                </a:solidFill>
                <a:cs typeface="Tahoma" pitchFamily="34" charset="0"/>
              </a:rPr>
              <a:t>Профицит</a:t>
            </a:r>
            <a:r>
              <a:rPr lang="ru-RU" sz="2400" dirty="0" smtClean="0">
                <a:solidFill>
                  <a:srgbClr val="00B050"/>
                </a:solidFill>
                <a:cs typeface="Tahoma" pitchFamily="34" charset="0"/>
              </a:rPr>
              <a:t>  бюджета составил  4 тыс. рублей</a:t>
            </a:r>
          </a:p>
          <a:p>
            <a:pPr>
              <a:buFont typeface="Courier New" pitchFamily="49" charset="0"/>
              <a:buChar char="o"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1499157385_kak-tratit-deng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929066"/>
            <a:ext cx="7308852" cy="2593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Благодарим за внимание!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цвет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785926"/>
            <a:ext cx="4762500" cy="3371850"/>
          </a:xfrm>
          <a:prstGeom prst="rect">
            <a:avLst/>
          </a:prstGeom>
          <a:ln w="228600" cap="sq" cmpd="thickThin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Основные понятия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 fontAlgn="auto">
              <a:lnSpc>
                <a:spcPts val="23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Бюджет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 smtClean="0">
              <a:latin typeface="Tahoma" pitchFamily="34" charset="0"/>
              <a:cs typeface="Tahoma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Доходы бюджета</a:t>
            </a:r>
            <a:r>
              <a:rPr lang="ru-RU" sz="3200" b="1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- поступающие в бюджет денежные средства.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 smtClean="0">
              <a:latin typeface="Tahoma" pitchFamily="34" charset="0"/>
              <a:cs typeface="Tahoma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Расходы бюджета</a:t>
            </a:r>
            <a:r>
              <a:rPr lang="ru-RU" sz="3200" b="1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- выплачиваемые из бюджета денежные средства.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 smtClean="0">
              <a:latin typeface="Tahoma" pitchFamily="34" charset="0"/>
              <a:cs typeface="Tahoma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Дефицит бюджета</a:t>
            </a:r>
            <a:r>
              <a:rPr lang="ru-RU" b="1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- превышение расходов бюджета над его доходами.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 smtClean="0">
              <a:latin typeface="Tahoma" pitchFamily="34" charset="0"/>
              <a:cs typeface="Tahoma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err="1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Профицит</a:t>
            </a:r>
            <a:r>
              <a:rPr lang="ru-RU" sz="3200" b="1" u="sng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 бюджета</a:t>
            </a:r>
            <a:r>
              <a:rPr lang="ru-RU" sz="3200" b="1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- превышение доходов бюджета над его расходами.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14290"/>
            <a:ext cx="8501090" cy="63758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214282" y="428604"/>
          <a:ext cx="8715436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214282" y="214290"/>
          <a:ext cx="8715436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285720" y="357166"/>
          <a:ext cx="8501122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85728"/>
          <a:ext cx="8715436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715436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 descr="1450fe47fc6d3f93ff072c134eaeda35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4786322"/>
            <a:ext cx="2667030" cy="1739496"/>
          </a:xfrm>
          <a:prstGeom prst="rect">
            <a:avLst/>
          </a:prstGeom>
        </p:spPr>
      </p:pic>
      <p:pic>
        <p:nvPicPr>
          <p:cNvPr id="4" name="Рисунок 3" descr="s12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00364" y="4500570"/>
            <a:ext cx="3036115" cy="2024077"/>
          </a:xfrm>
          <a:prstGeom prst="rect">
            <a:avLst/>
          </a:prstGeom>
        </p:spPr>
      </p:pic>
      <p:pic>
        <p:nvPicPr>
          <p:cNvPr id="5" name="Рисунок 4" descr="благоустройство-двор.jpg"/>
          <p:cNvPicPr>
            <a:picLocks noChangeAspect="1"/>
          </p:cNvPicPr>
          <p:nvPr/>
        </p:nvPicPr>
        <p:blipFill>
          <a:blip r:embed="rId5"/>
          <a:srcRect l="15256" r="15748"/>
          <a:stretch>
            <a:fillRect/>
          </a:stretch>
        </p:blipFill>
        <p:spPr>
          <a:xfrm>
            <a:off x="6215074" y="4786322"/>
            <a:ext cx="2770145" cy="16728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00042"/>
          <a:ext cx="5786478" cy="6022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 descr="imgprevi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2071678"/>
            <a:ext cx="2693445" cy="1791965"/>
          </a:xfrm>
          <a:prstGeom prst="rect">
            <a:avLst/>
          </a:prstGeom>
        </p:spPr>
      </p:pic>
      <p:pic>
        <p:nvPicPr>
          <p:cNvPr id="5" name="Рисунок 4" descr="f_prazdnik_2013150200140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4286256"/>
            <a:ext cx="4071934" cy="2046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303</TotalTime>
  <Words>241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Бюджет для граждан</vt:lpstr>
      <vt:lpstr>Основные понятия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Остаток средств на счетах Администрации Большекрепинского сельского поселения на 01.01.2019 года </vt:lpstr>
      <vt:lpstr>Итоговые показатели отчета об исполнении бюджета поселения  за 2018 год </vt:lpstr>
      <vt:lpstr>Благодарим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Большекрепинского сельского поселения Родионово-Несветайского района за 2018 год</dc:title>
  <dc:creator>Пользователь</dc:creator>
  <cp:lastModifiedBy>Пользователь</cp:lastModifiedBy>
  <cp:revision>35</cp:revision>
  <dcterms:created xsi:type="dcterms:W3CDTF">2019-05-30T07:35:10Z</dcterms:created>
  <dcterms:modified xsi:type="dcterms:W3CDTF">2019-06-17T11:05:25Z</dcterms:modified>
</cp:coreProperties>
</file>