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5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82" r:id="rId15"/>
    <p:sldId id="272" r:id="rId16"/>
    <p:sldId id="276" r:id="rId17"/>
    <p:sldId id="278" r:id="rId18"/>
    <p:sldId id="279" r:id="rId19"/>
    <p:sldId id="277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</a:t>
            </a:r>
            <a:r>
              <a:rPr lang="ru-RU" baseline="0" dirty="0" smtClean="0"/>
              <a:t> </a:t>
            </a:r>
            <a:r>
              <a:rPr lang="ru-RU" dirty="0" smtClean="0"/>
              <a:t>г</a:t>
            </a:r>
            <a:r>
              <a:rPr lang="ru-RU" dirty="0"/>
              <a:t>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cat>
            <c:numRef>
              <c:f>Лист1!$A$2:$A$4</c:f>
              <c:numCache>
                <c:formatCode>0.00%</c:formatCode>
                <c:ptCount val="3"/>
                <c:pt idx="0">
                  <c:v>0.60599999999999998</c:v>
                </c:pt>
                <c:pt idx="1">
                  <c:v>5.0000000000000001E-3</c:v>
                </c:pt>
                <c:pt idx="2">
                  <c:v>0.38900000000000001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60.6</c:v>
                </c:pt>
                <c:pt idx="1">
                  <c:v>0.5</c:v>
                </c:pt>
                <c:pt idx="2">
                  <c:v>38.9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</a:t>
            </a:r>
            <a:r>
              <a:rPr lang="ru-RU" baseline="0" dirty="0" smtClean="0"/>
              <a:t> </a:t>
            </a:r>
            <a:r>
              <a:rPr lang="ru-RU" dirty="0" smtClean="0"/>
              <a:t>г</a:t>
            </a:r>
            <a:r>
              <a:rPr lang="ru-RU" dirty="0"/>
              <a:t>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/>
          </c:dPt>
          <c:dPt>
            <c:idx val="2"/>
            <c:spPr>
              <a:solidFill>
                <a:srgbClr val="92D050"/>
              </a:solidFill>
            </c:spPr>
          </c:dPt>
          <c:cat>
            <c:numRef>
              <c:f>Лист1!$A$2:$A$4</c:f>
              <c:numCache>
                <c:formatCode>0.00%</c:formatCode>
                <c:ptCount val="3"/>
                <c:pt idx="0">
                  <c:v>0.55500000000000005</c:v>
                </c:pt>
                <c:pt idx="1">
                  <c:v>5.0000000000000001E-3</c:v>
                </c:pt>
                <c:pt idx="2">
                  <c:v>0.44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55.5</c:v>
                </c:pt>
                <c:pt idx="1">
                  <c:v>0.5</c:v>
                </c:pt>
                <c:pt idx="2">
                  <c:v>44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</a:t>
            </a:r>
            <a:r>
              <a:rPr lang="ru-RU" baseline="0" dirty="0" smtClean="0"/>
              <a:t> </a:t>
            </a:r>
            <a:r>
              <a:rPr lang="ru-RU" dirty="0" smtClean="0"/>
              <a:t>г</a:t>
            </a:r>
            <a:r>
              <a:rPr lang="ru-RU" dirty="0"/>
              <a:t>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cat>
            <c:numRef>
              <c:f>Лист1!$A$2:$A$4</c:f>
              <c:numCache>
                <c:formatCode>0.00%</c:formatCode>
                <c:ptCount val="3"/>
                <c:pt idx="0">
                  <c:v>0.61</c:v>
                </c:pt>
                <c:pt idx="1">
                  <c:v>5.0000000000000001E-3</c:v>
                </c:pt>
                <c:pt idx="2">
                  <c:v>0.38500000000000001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</c:v>
                </c:pt>
                <c:pt idx="1">
                  <c:v>0.5</c:v>
                </c:pt>
                <c:pt idx="2">
                  <c:v>38.5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4CFB2C-03A5-4B2A-942A-810C345CB999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6143668" cy="92869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Бюджет для граждан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571876"/>
            <a:ext cx="8001056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ешени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 Собрания депутатов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Большекрепинского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Большекрепинского  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Родионово-Несветайского района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год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плановый период 20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 годов»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altLang="ru-RU" sz="2400" b="1" kern="0" dirty="0" smtClean="0"/>
              <a:t>Структура расходов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Большекрепинского сельского поселения</a:t>
            </a:r>
            <a:endParaRPr lang="ru-RU" sz="2400" dirty="0"/>
          </a:p>
        </p:txBody>
      </p:sp>
      <p:graphicFrame>
        <p:nvGraphicFramePr>
          <p:cNvPr id="5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27097980"/>
              </p:ext>
            </p:extLst>
          </p:nvPr>
        </p:nvGraphicFramePr>
        <p:xfrm>
          <a:off x="285720" y="1500175"/>
          <a:ext cx="8643997" cy="5164609"/>
        </p:xfrm>
        <a:graphic>
          <a:graphicData uri="http://schemas.openxmlformats.org/drawingml/2006/table">
            <a:tbl>
              <a:tblPr/>
              <a:tblGrid>
                <a:gridCol w="714380"/>
                <a:gridCol w="3127941"/>
                <a:gridCol w="812766"/>
                <a:gridCol w="811138"/>
                <a:gridCol w="517956"/>
                <a:gridCol w="812767"/>
                <a:gridCol w="516326"/>
                <a:gridCol w="812767"/>
                <a:gridCol w="517956"/>
              </a:tblGrid>
              <a:tr h="297342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 год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2022 год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2023 год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15105,2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14227,1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14318,1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7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5900,7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5254,8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5603,8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242,2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9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п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авоохранительная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2282,7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1957,5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1905,9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кинематография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6499,6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43,00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6666,2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6450,8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6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00079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Общий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объем расходов на 2021 год определен в 15105,2 тыс. рублей, что на 7,8  процента выше первоначальных показателей бюджета 2020 года. Общий объем расходов на 2022 год и 2023 год составляет 14227,1  тыс. рублей и 14318,1  тыс. рублей соответственно.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Расходы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политике в 2021-2023 годах и с учетом основных направлений бюджетной и налоговой политики Большекрепинского сельского поселения  на 2021-2023 годы.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Денежное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содержание муниципальных служащих рассчитано с учетом роста фонда оплаты труда  года без учета его дальнейшего повышения в 2021 – 2023 годах.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Расходы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оплату коммунальных услуг муниципальным учреждениями и органами местного самоуправления включены в проект бюджета в соответствии с лимитами потребления топливно-энергетических и иных коммунальных ресурсов.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58204" cy="20002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реализацию принятых муниципальных программ Большекрепинского сельского поселения предусмотрено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2021 году 14043,0 тыс. рублей, в 2022 году 13590,7 тыс. рублей, в 2023 году 13315,0 тыс. рублей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7616051"/>
              </p:ext>
            </p:extLst>
          </p:nvPr>
        </p:nvGraphicFramePr>
        <p:xfrm>
          <a:off x="285721" y="476250"/>
          <a:ext cx="8463021" cy="5387726"/>
        </p:xfrm>
        <a:graphic>
          <a:graphicData uri="http://schemas.openxmlformats.org/drawingml/2006/table">
            <a:tbl>
              <a:tblPr/>
              <a:tblGrid>
                <a:gridCol w="4494766"/>
                <a:gridCol w="1284831"/>
                <a:gridCol w="1396919"/>
                <a:gridCol w="1286505"/>
              </a:tblGrid>
              <a:tr h="741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2021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2022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2023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Всего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14043,0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13590,7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13315,0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Социальная поддержка граждан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Обеспечение общественного порядка и противодействие преступности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60,4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  Обеспечение первичных мер пожарной безопасности и безопасности людей на водных объектах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 Развитие культуры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6499,2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6666,2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6450,8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   Благоустройство территории поселения, охрана окружающей среды и рациональное природопользование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2282,7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1957,5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1905,9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6.   Развитие физической культуры и спорта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Управление муниципальными финансами  и создание условий для их эффективного управления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5030,3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4855,6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4846,9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5286412" cy="50006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Цели муниципальной программы: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повышение качества жизни отдельных категорий населения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Задачи муниципальной программы: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выполнение обязательств государства по социальной поддержке отдельным категориям населения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643998" cy="142876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Большекрепинского сельского поселения «Социальная поддержка граждан»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9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357562"/>
            <a:ext cx="2643206" cy="26087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643998" cy="49292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задачами муниципальной программы «Обеспечение общественного порядка и противодействие преступности» являются: 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создание благоприятной и максимально безопасной для населения обстановки в жилом секторе, на улицах и в других общественных местах поселения;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возможности возникновения чрезвычайных ситуаций природного, техногенного, экологического и санитарно-эпидемиологического характера;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гражданской солидарности и интернационализма, противодействие любым проявлениям экстремизма и ксенофобии;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антитеррористической защищенности населения;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спроса на наркотики и ограничение их доступности;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уровня коррупционных проявлений на территории Большекрепинского сельского поселения;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гармонизация межнациональных отношений.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071569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b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БОЛЬШЕКРЕПИНСКОГО СЕЛЬСКОГО ПОСЕЛЕНИЯ</a:t>
            </a:r>
            <a:b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«Обеспечение общественного порядка и противодействие преступности»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6357982" cy="478634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задачами муниципальной программы 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: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противопожарным оборудованием и совершенствование противопожарной защиты объектов социальной сферы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80000"/>
              </a:lnSpc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разработка и реализация мероприятий, направленных на соблюдение правил пожарной безопасности населением и работниками учреждений социальной сферы;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повышение объема знаний и навыков в области пожарной безопасности руководителей, должностных лиц и специалистов;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организация работы по предупреждению и пресечению нарушений требований пожарной безопасности и правил поведения на воде;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создание благоприятных условий для работы добровольной пожарной дружины;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4282" y="0"/>
            <a:ext cx="8643998" cy="2000263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Большекрепинского сельского поселения «Обеспечение первичных мер пожарной безопасности и безопасности людей на водных объектах»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5316d04e0b7c67e562089424d97284c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785926"/>
            <a:ext cx="2071702" cy="128100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92961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«Развитие культуры»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71613"/>
            <a:ext cx="8501122" cy="30003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Основными целями и задачами муниципальной программы являются:</a:t>
            </a:r>
          </a:p>
          <a:p>
            <a:pPr algn="ctr" fontAlgn="t"/>
            <a:r>
              <a:rPr lang="ru-RU" sz="2400" dirty="0" smtClean="0"/>
              <a:t>обеспечение доступа граждан к культурным ценностям и участию в культурной жизни, реализация творческого потенциала населения Большекрепинского сельского поселения; </a:t>
            </a:r>
          </a:p>
          <a:p>
            <a:pPr algn="ctr" fontAlgn="t"/>
            <a:r>
              <a:rPr lang="ru-RU" sz="2400" dirty="0" smtClean="0"/>
              <a:t> </a:t>
            </a:r>
            <a:r>
              <a:rPr lang="ru-RU" sz="2400" dirty="0" err="1" smtClean="0"/>
              <a:t>культурно-досуговой</a:t>
            </a:r>
            <a:r>
              <a:rPr lang="ru-RU" sz="2400" dirty="0" smtClean="0"/>
              <a:t> деятельности;</a:t>
            </a:r>
          </a:p>
          <a:p>
            <a:pPr algn="ctr" fontAlgn="t"/>
            <a:r>
              <a:rPr lang="ru-RU" sz="2400" dirty="0" smtClean="0"/>
              <a:t>улучшение материально-технической базы учреждений культуры;</a:t>
            </a:r>
          </a:p>
          <a:p>
            <a:pPr algn="ctr" fontAlgn="t"/>
            <a:r>
              <a:rPr lang="ru-RU" sz="2400" dirty="0" smtClean="0"/>
              <a:t> выявление и поддержка талантливых детей и молодежи.</a:t>
            </a:r>
          </a:p>
          <a:p>
            <a:pPr algn="ctr" fontAlgn="t"/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786322"/>
            <a:ext cx="2713864" cy="180595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214686"/>
            <a:ext cx="8501122" cy="34290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</a:rPr>
              <a:t>Цель муниципальной программы Большекрепинского сельского поселения:</a:t>
            </a:r>
          </a:p>
          <a:p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Комплексное решение вопросов, связанных с организацией благоустройства, обеспечением чистоты и порядка; </a:t>
            </a:r>
          </a:p>
          <a:p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Повышение защищенности окружающей среды от антропогенного воздействия для обеспечения безопасности жизнедеятельности человека, рациональное использование и охрана природных ресурсов;</a:t>
            </a:r>
          </a:p>
          <a:p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повышение качества жизни населения на территории Большекрепинского сельского поселения.</a:t>
            </a:r>
            <a:endParaRPr lang="ru-RU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147002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Муниципальная программа Большекрепинского сельского поселения «Благоустройство территории  поселения, охрана окружающей среды и рациональное природопользование»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505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643050"/>
            <a:ext cx="2315802" cy="130015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5929354" cy="78581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Развитие физической культуры и спорта»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715436" cy="57150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целями и задачами муниципальной программы являются: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дальнейшего развития физической культуры и массового спорта в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Большекрепинском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сельском поселении и привлечение различных слоев населения  к систематическим занятиям физической культурой и спортом. </a:t>
            </a:r>
          </a:p>
          <a:p>
            <a:pPr algn="ctr"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задачи: 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потребности здорового образа жизни у жителей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увеличение числа жителей, систематически занимающихся    физической культурой и спортом;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воспитание физически и нравственно здорового молодого поколения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развитие  физкультуры и спорта в населенных пунктах входящих в состав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создание благоприятных условий и возможностей для успешной социализации и эффективной самореализации молодых людей вне зависимости от социального статуса и в интересах инновационного развития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развитие государственной молодежной политики на территории поселения, создание условий для включения молодежи поселения как активного субъекта в процессы социально-экономического, общественно-политического, социально-культурного развития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целостной системы поддержки обладающей лидерскими навыками инициативной и талантливой молодежи;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вовлечение молодежи в социальную практику и ее информирование о потенциальных возможностях собственного развития;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у молодежи российской идентичности и профилактика асоциального поведения, этнического и религиозно-политического экстремизма в молодежной среде.</a:t>
            </a:r>
          </a:p>
          <a:p>
            <a:endParaRPr lang="ru-RU" sz="1400" dirty="0"/>
          </a:p>
        </p:txBody>
      </p:sp>
      <p:pic>
        <p:nvPicPr>
          <p:cNvPr id="6" name="Рисунок 5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52"/>
            <a:ext cx="1428760" cy="10938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Уважаемые жители Большекрепинского сельского поселения!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301038" cy="47577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Эффективное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ответственное и прозрачное управление муниципальными финансами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политики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является обеспечение прозрачности и открытости бюджетного процесса.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привлечения большего количества жителей поселения к участию в обсуждении вопросов формирования бюджета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Родионово-Несветайского 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29576" cy="186847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 w="10541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Муниципальная программа Большекрепинского сельского поселения «Управление муниципальными финансами и создание условий для их эффективного управления»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8992" y="1643050"/>
            <a:ext cx="5500726" cy="49292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Цели муниципальной программы: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 Обеспечение долгосрочной сбалансированности и устойчивости  бюджета поселения.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 Создание условий для эффективного управления муниципальными финансами.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Задачи муниципальной программы: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 Создание условий для проведения эффективной бюджетной политики.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Совершенствование нормативного правового регулирования, методологического и информационного обеспечения бюджетного процесса.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 Совершенствование системы распределения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перераспределения финансовых ресурсов.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4.Повышение качества организации бюджетного процесса на муниципальном уровне.</a:t>
            </a:r>
          </a:p>
          <a:p>
            <a:endParaRPr lang="ru-RU" dirty="0" smtClean="0"/>
          </a:p>
        </p:txBody>
      </p:sp>
      <p:pic>
        <p:nvPicPr>
          <p:cNvPr id="5" name="Рисунок 4" descr="1120_x9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857760"/>
            <a:ext cx="2730609" cy="15370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8286808" cy="55721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i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x-none" sz="33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33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федеральный бюджет;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областной, краевой, республиканские бюджеты; 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местные бюджеты.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00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142984"/>
            <a:ext cx="8286808" cy="4362400"/>
          </a:xfrm>
          <a:prstGeom prst="rect">
            <a:avLst/>
          </a:prstGeom>
          <a:ln w="2286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715304" cy="50006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/>
            </a:r>
            <a:b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</a:br>
            <a:r>
              <a:rPr lang="ru-RU" altLang="ru-RU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altLang="ru-RU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altLang="ru-RU" sz="27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Доходы и расходы бюджета</a:t>
            </a:r>
            <a:br>
              <a:rPr lang="ru-RU" altLang="ru-RU" sz="27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Принцип разграничения доходов, расходов и источников финансирования дефицита бюджета</a:t>
            </a:r>
            <a:endParaRPr lang="ru-RU" sz="27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8143932" cy="4929222"/>
          </a:xfrm>
        </p:spPr>
        <p:txBody>
          <a:bodyPr>
            <a:normAutofit/>
          </a:bodyPr>
          <a:lstStyle/>
          <a:p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  <a:p>
            <a:pPr>
              <a:spcBef>
                <a:spcPct val="50000"/>
              </a:spcBef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altLang="ru-RU" sz="2200" u="sng" dirty="0" smtClean="0">
                <a:latin typeface="Times New Roman" pitchFamily="18" charset="0"/>
                <a:cs typeface="Times New Roman" pitchFamily="18" charset="0"/>
              </a:rPr>
              <a:t>доходов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altLang="ru-RU" sz="2200" u="sng" dirty="0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329642" cy="6215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Проект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Решения Собрания депутатов Большекрепинского сельского поселения «О бюджете Большекрепинского сельского поселения Родионово-Несветайского района района на 2021 год и на плановый период 2022 и 2023 годов» сформирован  на основе стратегических целей и задач, определенных Бюджетным посланием Президента Российской Федерации о бюджетной политике в 2021-2023 годах, основных направлений бюджетной и налоговой политики  Администрации Большекрепинского сельского поселения постановление № 91  от 31.10.2019г., с учетом прогноза социально-экономического развития  на 2021-2023 годы.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Основными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Федерации.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Отличительной особенностью проекта решения о бюджете на 2021 год и на плановый период 2022 и 2023 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не программными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поселения.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5840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Правовые основания для формирования и реализации с 1 января 2021 года муниципальных программ поселения установлены Бюджетным кодексом Российской Федерации и Решением Собрания депутатов Большекрепинского сельского поселения  от  22.11.2017 г № 48 «Об утверждении Положения о бюджетном процессе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Большекрепинском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сельском поселении».	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В соответствии с постановлением Администрации Большекрепинского сельского поселения от 26.09.2018г года № 89 «Об утверждении порядка разработки, реализации и оценки эффективности муниципальных программ Большекрепинского сельского поселения» и распоряжением Администрации Большекрепинского сельского поселения 18.09.2018 г. №29 «Об утверждении Перечня муниципальных программ Большекрепинского сельского поселения» утверждены 8 муниципальных программ  Большекрепинского сельского поселения.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Главной идеологией бюджетной политики традиционно остается улучшение условий жизни и самочувствия жителей Большекрепинского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Ростовской области на период до 2023 года.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Показатели бюджета Большекрепинского сельского поселения Родионово-Несветайского района представлены в решении о бюджете в соответствии с бюджетной классификацией.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71438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dirty="0" smtClean="0">
                <a:cs typeface="Arial" charset="0"/>
              </a:rPr>
              <a:t/>
            </a:r>
            <a:br>
              <a:rPr lang="ru-RU" altLang="ru-RU" sz="1600" dirty="0" smtClean="0">
                <a:cs typeface="Arial" charset="0"/>
              </a:rPr>
            </a:br>
            <a:r>
              <a:rPr lang="ru-RU" altLang="ru-RU" sz="1600" b="1" kern="0" dirty="0" smtClean="0">
                <a:latin typeface="Times New Roman" pitchFamily="18" charset="0"/>
                <a:cs typeface="Times New Roman" pitchFamily="18" charset="0"/>
              </a:rPr>
              <a:t>Основные доходные источники бюджета Большекрепинского сельского поселения</a:t>
            </a:r>
            <a:br>
              <a:rPr lang="ru-RU" altLang="ru-RU" sz="1600" b="1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kern="0" dirty="0" smtClean="0">
                <a:latin typeface="Times New Roman" pitchFamily="18" charset="0"/>
                <a:cs typeface="Times New Roman" pitchFamily="18" charset="0"/>
              </a:rPr>
              <a:t>  в 2021-2023 годах</a:t>
            </a:r>
            <a:r>
              <a:rPr lang="ru-RU" altLang="ru-RU" sz="1600" b="1" kern="0" dirty="0" smtClean="0">
                <a:latin typeface="Arial" charset="0"/>
              </a:rPr>
              <a:t/>
            </a:r>
            <a:br>
              <a:rPr lang="ru-RU" altLang="ru-RU" sz="1600" b="1" kern="0" dirty="0" smtClean="0">
                <a:latin typeface="Arial" charset="0"/>
              </a:rPr>
            </a:br>
            <a:endParaRPr lang="ru-RU" sz="1600" dirty="0"/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15206" y="714356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 dirty="0">
                <a:cs typeface="Arial" charset="0"/>
              </a:rPr>
              <a:t>тыс.руб.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247920"/>
              </p:ext>
            </p:extLst>
          </p:nvPr>
        </p:nvGraphicFramePr>
        <p:xfrm>
          <a:off x="214282" y="1071548"/>
          <a:ext cx="8643996" cy="5622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8738"/>
                <a:gridCol w="2725580"/>
                <a:gridCol w="856612"/>
                <a:gridCol w="934487"/>
                <a:gridCol w="856613"/>
                <a:gridCol w="856611"/>
                <a:gridCol w="778739"/>
                <a:gridCol w="856616"/>
              </a:tblGrid>
              <a:tr h="5286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73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14619,5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13626,0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13627,9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73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03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8113,7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8248,9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8315,8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91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(наиболее значимые)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33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86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61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5921,3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5978,5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688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Гос.пошлина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915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92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(наиболее значимые)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711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851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БЮДЖЕТОВ ДРУГИХ УРОВНЕЙ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6436,8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5307,2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5241,3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700" b="1" kern="0" dirty="0" smtClean="0"/>
              <a:t/>
            </a:r>
            <a:br>
              <a:rPr lang="ru-RU" altLang="ru-RU" sz="2700" b="1" kern="0" dirty="0" smtClean="0"/>
            </a:br>
            <a:r>
              <a:rPr lang="ru-RU" altLang="ru-RU" sz="2700" b="1" kern="0" dirty="0" smtClean="0"/>
              <a:t/>
            </a:r>
            <a:br>
              <a:rPr lang="ru-RU" altLang="ru-RU" sz="2700" b="1" kern="0" dirty="0" smtClean="0"/>
            </a:br>
            <a:r>
              <a:rPr lang="ru-RU" altLang="ru-RU" b="1" kern="0" dirty="0"/>
              <a:t/>
            </a:r>
            <a:br>
              <a:rPr lang="ru-RU" altLang="ru-RU" b="1" kern="0" dirty="0"/>
            </a:br>
            <a:r>
              <a:rPr lang="ru-RU" altLang="ru-RU" sz="2700" b="1" kern="0" dirty="0" smtClean="0"/>
              <a:t>Структура доходов бюджета Большекрепинского</a:t>
            </a:r>
            <a:br>
              <a:rPr lang="ru-RU" altLang="ru-RU" sz="2700" b="1" kern="0" dirty="0" smtClean="0"/>
            </a:br>
            <a:r>
              <a:rPr lang="ru-RU" altLang="ru-RU" sz="2700" b="1" kern="0" dirty="0" smtClean="0"/>
              <a:t> сельского поселения </a:t>
            </a:r>
            <a:br>
              <a:rPr lang="ru-RU" altLang="ru-RU" sz="2700" b="1" kern="0" dirty="0" smtClean="0"/>
            </a:br>
            <a:r>
              <a:rPr lang="ru-RU" altLang="ru-RU" sz="2700" b="1" kern="0" dirty="0" smtClean="0"/>
              <a:t>в 2021-2023 годах</a:t>
            </a:r>
            <a:endParaRPr lang="ru-RU" sz="2700" dirty="0"/>
          </a:p>
        </p:txBody>
      </p:sp>
      <p:pic>
        <p:nvPicPr>
          <p:cNvPr id="11" name="Диаграмма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86454"/>
            <a:ext cx="8643998" cy="87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Диаграмма 11"/>
          <p:cNvGraphicFramePr/>
          <p:nvPr/>
        </p:nvGraphicFramePr>
        <p:xfrm>
          <a:off x="2857488" y="2857496"/>
          <a:ext cx="328614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285720" y="1285860"/>
          <a:ext cx="314327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5572132" y="1285860"/>
          <a:ext cx="3214743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734</TotalTime>
  <Words>1287</Words>
  <Application>Microsoft Office PowerPoint</Application>
  <PresentationFormat>Экран (4:3)</PresentationFormat>
  <Paragraphs>318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Бюджет для граждан </vt:lpstr>
      <vt:lpstr>Уважаемые жители Большекрепинского сельского поселения!</vt:lpstr>
      <vt:lpstr>Слайд 3</vt:lpstr>
      <vt:lpstr>Слайд 4</vt:lpstr>
      <vt:lpstr>  Доходы и расходы бюджета Принцип разграничения доходов, расходов и источников финансирования дефицита бюджета</vt:lpstr>
      <vt:lpstr>Слайд 6</vt:lpstr>
      <vt:lpstr>Слайд 7</vt:lpstr>
      <vt:lpstr> Основные доходные источники бюджета Большекрепинского сельского поселения   в 2021-2023 годах </vt:lpstr>
      <vt:lpstr>   Структура доходов бюджета Большекрепинского  сельского поселения  в 2021-2023 годах</vt:lpstr>
      <vt:lpstr>Структура расходов бюджета  Большекрепинского сельского поселения</vt:lpstr>
      <vt:lpstr>          Общий объем расходов на 2021 год определен в 15105,2 тыс. рублей, что на 7,8  процента выше первоначальных показателей бюджета 2020 года. Общий объем расходов на 2022 год и 2023 год составляет 14227,1  тыс. рублей и 14318,1  тыс. рублей соответственно.            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политике в 2021-2023 годах и с учетом основных направлений бюджетной и налоговой политики Большекрепинского сельского поселения  на 2021-2023 годы.             Денежное содержание муниципальных служащих рассчитано с учетом роста фонда оплаты труда  года без учета его дальнейшего повышения в 2021 – 2023 годах.             Расходы на оплату коммунальных услуг муниципальным учреждениями и органами местного самоуправления включены в проект бюджета в соответствии с лимитами потребления топливно-энергетических и иных коммунальных ресурсов.  </vt:lpstr>
      <vt:lpstr>       На реализацию принятых муниципальных программ Большекрепинского сельского поселения предусмотрено  в 2021 году 14043,0 тыс. рублей, в 2022 году 13590,7 тыс. рублей, в 2023 году 13315,0 тыс. рублей </vt:lpstr>
      <vt:lpstr>Слайд 13</vt:lpstr>
      <vt:lpstr>Муниципальная программа Большекрепинского сельского поселения «Социальная поддержка граждан» </vt:lpstr>
      <vt:lpstr>МУНИЦИПАЛЬНАЯ ПРОГРАММА  БОЛЬШЕКРЕПИНСКОГО СЕЛЬСКОГО ПОСЕЛЕНИЯ «Обеспечение общественного порядка и противодействие преступности» </vt:lpstr>
      <vt:lpstr>Муниципальная программа Большекрепинского сельского поселения «Обеспечение первичных мер пожарной безопасности и безопасности людей на водных объектах» </vt:lpstr>
      <vt:lpstr>Муниципальная программа «Развитие культуры»</vt:lpstr>
      <vt:lpstr>Муниципальная программа Большекрепинского сельского поселения «Благоустройство территории  поселения, охрана окружающей среды и рациональное природопользование»</vt:lpstr>
      <vt:lpstr>Муниципальная программа « Развитие физической культуры и спорта»</vt:lpstr>
      <vt:lpstr>Муниципальная программа Большекрепинского сельского поселения «Управление муниципальными финансами и создание условий для их эффективного управления»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Пользователь</dc:creator>
  <cp:lastModifiedBy>Пользователь</cp:lastModifiedBy>
  <cp:revision>85</cp:revision>
  <dcterms:created xsi:type="dcterms:W3CDTF">2019-01-18T12:07:43Z</dcterms:created>
  <dcterms:modified xsi:type="dcterms:W3CDTF">2021-01-25T08:19:18Z</dcterms:modified>
</cp:coreProperties>
</file>