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8" r:id="rId3"/>
    <p:sldId id="259" r:id="rId4"/>
    <p:sldId id="264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>
        <c:manualLayout>
          <c:layoutTarget val="inner"/>
          <c:xMode val="edge"/>
          <c:yMode val="edge"/>
          <c:x val="3.5752527461845082E-2"/>
          <c:y val="0"/>
          <c:w val="0.55992016622922169"/>
          <c:h val="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4"/>
            <c:spPr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38100"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22,4%</a:t>
                    </a:r>
                    <a:endParaRPr lang="en-US" dirty="0"/>
                  </a:p>
                </c:rich>
              </c:tx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23,7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12,7</a:t>
                    </a:r>
                    <a:endParaRPr lang="en-US" dirty="0"/>
                  </a:p>
                </c:rich>
              </c:tx>
              <c:showPercent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40,5</a:t>
                    </a:r>
                    <a:endParaRPr lang="en-US" dirty="0"/>
                  </a:p>
                </c:rich>
              </c:tx>
              <c:showPercent val="1"/>
            </c:dLbl>
            <c:dLbl>
              <c:idx val="4"/>
              <c:layout>
                <c:manualLayout>
                  <c:x val="3.2471444541654598E-2"/>
                  <c:y val="9.330058597474172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0,7</a:t>
                    </a:r>
                    <a:endParaRPr lang="en-US" dirty="0"/>
                  </a:p>
                </c:rich>
              </c:tx>
              <c:showPercent val="1"/>
            </c:dLbl>
            <c:showPercent val="1"/>
          </c:dLbls>
          <c:cat>
            <c:strRef>
              <c:f>Лист1!$A$2:$A$6</c:f>
              <c:strCache>
                <c:ptCount val="5"/>
                <c:pt idx="0">
                  <c:v>Налог на доходы физических лиц</c:v>
                </c:pt>
                <c:pt idx="1">
                  <c:v>Налоги на совокупный доход</c:v>
                </c:pt>
                <c:pt idx="2">
                  <c:v>Акцизы</c:v>
                </c:pt>
                <c:pt idx="3">
                  <c:v>Налог на имущество</c:v>
                </c:pt>
                <c:pt idx="4">
                  <c:v>Остальные налоги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22.4</c:v>
                </c:pt>
                <c:pt idx="1">
                  <c:v>2.7</c:v>
                </c:pt>
                <c:pt idx="2">
                  <c:v>18.399999999999999</c:v>
                </c:pt>
                <c:pt idx="3">
                  <c:v>56.2</c:v>
                </c:pt>
                <c:pt idx="4">
                  <c:v>0.30000000000000032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6846213667735976"/>
          <c:y val="6.4355585761527431E-2"/>
          <c:w val="0.32382181393992709"/>
          <c:h val="0.87690067285128304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layout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rgbClr val="FF0000"/>
                        </a:solidFill>
                      </a:rPr>
                      <a:t>2,1</a:t>
                    </a:r>
                  </a:p>
                </c:rich>
              </c:tx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rgbClr val="FF0000"/>
                        </a:solidFill>
                      </a:rPr>
                      <a:t>3,4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howVal val="1"/>
            </c:dLbl>
            <c:delete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1.1000000000000001</c:v>
                </c:pt>
                <c:pt idx="1">
                  <c:v>2.2000000000000002</c:v>
                </c:pt>
                <c:pt idx="2">
                  <c:v>2.9</c:v>
                </c:pt>
                <c:pt idx="3">
                  <c:v>3.9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shape val="box"/>
        <c:axId val="115502080"/>
        <c:axId val="115536640"/>
        <c:axId val="0"/>
      </c:bar3DChart>
      <c:catAx>
        <c:axId val="115502080"/>
        <c:scaling>
          <c:orientation val="minMax"/>
        </c:scaling>
        <c:axPos val="b"/>
        <c:numFmt formatCode="General" sourceLinked="1"/>
        <c:tickLblPos val="nextTo"/>
        <c:crossAx val="115536640"/>
        <c:crosses val="autoZero"/>
        <c:auto val="1"/>
        <c:lblAlgn val="ctr"/>
        <c:lblOffset val="100"/>
      </c:catAx>
      <c:valAx>
        <c:axId val="115536640"/>
        <c:scaling>
          <c:orientation val="minMax"/>
          <c:max val="11"/>
          <c:min val="0"/>
        </c:scaling>
        <c:axPos val="l"/>
        <c:majorGridlines/>
        <c:numFmt formatCode="General" sourceLinked="1"/>
        <c:tickLblPos val="nextTo"/>
        <c:crossAx val="115502080"/>
        <c:crosses val="autoZero"/>
        <c:crossBetween val="between"/>
        <c:majorUnit val="1"/>
        <c:minorUnit val="4.0000000000000022E-2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A99F46-3FA6-40E5-8288-0D157AC7709B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8070E7-AA30-4D80-A1ED-8D1F31270E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44525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070E7-AA30-4D80-A1ED-8D1F31270E6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070E7-AA30-4D80-A1ED-8D1F31270E6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070E7-AA30-4D80-A1ED-8D1F31270E6D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897428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070E7-AA30-4D80-A1ED-8D1F31270E6D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070E7-AA30-4D80-A1ED-8D1F31270E6D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070E7-AA30-4D80-A1ED-8D1F31270E6D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A595FAA-2CAC-4B25-B6CE-1CECA9387E55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1541" y="1484784"/>
            <a:ext cx="8280919" cy="2819399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Отчет об </a:t>
            </a:r>
            <a:r>
              <a:rPr lang="ru-RU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исполении</a:t>
            </a:r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бюджета Большекрепинского сельского поселения Родионово-Несветайского района за 2016 год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02061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598641627"/>
              </p:ext>
            </p:extLst>
          </p:nvPr>
        </p:nvGraphicFramePr>
        <p:xfrm>
          <a:off x="611560" y="1988840"/>
          <a:ext cx="8229600" cy="47150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46287"/>
                <a:gridCol w="2068513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rgbClr val="FFC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dirty="0">
                        <a:solidFill>
                          <a:srgbClr val="FFC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rgbClr val="FFC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 год-план</a:t>
                      </a:r>
                      <a:endParaRPr lang="ru-RU" dirty="0">
                        <a:solidFill>
                          <a:srgbClr val="FFC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rgbClr val="FFC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2016год-факт</a:t>
                      </a:r>
                      <a:endParaRPr lang="ru-RU" dirty="0">
                        <a:solidFill>
                          <a:srgbClr val="FFC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dirty="0">
                        <a:solidFill>
                          <a:srgbClr val="FFC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.Доходы,</a:t>
                      </a:r>
                    </a:p>
                    <a:p>
                      <a:pPr algn="l"/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всего: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15072,0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15374,9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Из них:</a:t>
                      </a:r>
                    </a:p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неналоговые доходы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11685,3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11988,2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поступления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3386,7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3386,7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.Расходы,</a:t>
                      </a:r>
                    </a:p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всего: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16467,6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14698,8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35293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.Дефицит 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(-),</a:t>
                      </a:r>
                    </a:p>
                    <a:p>
                      <a:pPr algn="l"/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Профицит(+)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-1395,6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676,1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07504" y="20516"/>
            <a:ext cx="8784976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n w="11430"/>
                <a:gradFill>
                  <a:gsLst>
                    <a:gs pos="0">
                      <a:srgbClr val="9C5252">
                        <a:tint val="70000"/>
                        <a:satMod val="245000"/>
                      </a:srgbClr>
                    </a:gs>
                    <a:gs pos="75000">
                      <a:srgbClr val="9C5252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9C5252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Основные параметры </a:t>
            </a:r>
            <a:r>
              <a:rPr lang="ru-RU" sz="2400" b="1" dirty="0" smtClean="0">
                <a:ln w="11430"/>
                <a:gradFill>
                  <a:gsLst>
                    <a:gs pos="0">
                      <a:srgbClr val="9C5252">
                        <a:tint val="70000"/>
                        <a:satMod val="245000"/>
                      </a:srgbClr>
                    </a:gs>
                    <a:gs pos="75000">
                      <a:srgbClr val="9C5252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9C5252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бюджета Большекрепинского </a:t>
            </a:r>
            <a:r>
              <a:rPr lang="ru-RU" sz="2400" b="1" dirty="0">
                <a:ln w="11430"/>
                <a:gradFill>
                  <a:gsLst>
                    <a:gs pos="0">
                      <a:srgbClr val="9C5252">
                        <a:tint val="70000"/>
                        <a:satMod val="245000"/>
                      </a:srgbClr>
                    </a:gs>
                    <a:gs pos="75000">
                      <a:srgbClr val="9C5252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9C5252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сельского поселения </a:t>
            </a:r>
            <a:r>
              <a:rPr lang="ru-RU" sz="2400" b="1" dirty="0" smtClean="0">
                <a:ln w="11430"/>
                <a:gradFill>
                  <a:gsLst>
                    <a:gs pos="0">
                      <a:srgbClr val="9C5252">
                        <a:tint val="70000"/>
                        <a:satMod val="245000"/>
                      </a:srgbClr>
                    </a:gs>
                    <a:gs pos="75000">
                      <a:srgbClr val="9C5252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9C5252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Родионово-Несветайского района за 2016 </a:t>
            </a:r>
            <a:r>
              <a:rPr lang="ru-RU" sz="2400" b="1" dirty="0">
                <a:ln w="11430"/>
                <a:gradFill>
                  <a:gsLst>
                    <a:gs pos="0">
                      <a:srgbClr val="9C5252">
                        <a:tint val="70000"/>
                        <a:satMod val="245000"/>
                      </a:srgbClr>
                    </a:gs>
                    <a:gs pos="75000">
                      <a:srgbClr val="9C5252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9C5252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год </a:t>
            </a:r>
            <a:endParaRPr lang="ru-RU" sz="2400" b="1" dirty="0" smtClean="0">
              <a:ln w="11430"/>
              <a:gradFill>
                <a:gsLst>
                  <a:gs pos="0">
                    <a:srgbClr val="9C5252">
                      <a:tint val="70000"/>
                      <a:satMod val="245000"/>
                    </a:srgbClr>
                  </a:gs>
                  <a:gs pos="75000">
                    <a:srgbClr val="9C5252">
                      <a:tint val="90000"/>
                      <a:shade val="60000"/>
                      <a:satMod val="240000"/>
                    </a:srgbClr>
                  </a:gs>
                  <a:gs pos="100000">
                    <a:srgbClr val="9C5252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/>
            <a:r>
              <a:rPr lang="ru-RU" sz="2000" b="1" dirty="0">
                <a:ln w="11430"/>
                <a:gradFill>
                  <a:gsLst>
                    <a:gs pos="0">
                      <a:srgbClr val="9C5252">
                        <a:tint val="70000"/>
                        <a:satMod val="245000"/>
                      </a:srgbClr>
                    </a:gs>
                    <a:gs pos="75000">
                      <a:srgbClr val="9C5252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9C5252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2000" b="1" dirty="0" smtClean="0">
                <a:ln w="11430"/>
                <a:gradFill>
                  <a:gsLst>
                    <a:gs pos="0">
                      <a:srgbClr val="9C5252">
                        <a:tint val="70000"/>
                        <a:satMod val="245000"/>
                      </a:srgbClr>
                    </a:gs>
                    <a:gs pos="75000">
                      <a:srgbClr val="9C5252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9C5252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                                                                                                           (</a:t>
            </a:r>
            <a:r>
              <a:rPr lang="ru-RU" sz="2000" b="1" dirty="0" err="1" smtClean="0">
                <a:ln w="11430"/>
                <a:gradFill>
                  <a:gsLst>
                    <a:gs pos="0">
                      <a:srgbClr val="9C5252">
                        <a:tint val="70000"/>
                        <a:satMod val="245000"/>
                      </a:srgbClr>
                    </a:gs>
                    <a:gs pos="75000">
                      <a:srgbClr val="9C5252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9C5252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тыс.рублей</a:t>
            </a:r>
            <a:r>
              <a:rPr lang="ru-RU" sz="2000" b="1" dirty="0" smtClean="0">
                <a:ln w="11430"/>
                <a:gradFill>
                  <a:gsLst>
                    <a:gs pos="0">
                      <a:srgbClr val="9C5252">
                        <a:tint val="70000"/>
                        <a:satMod val="245000"/>
                      </a:srgbClr>
                    </a:gs>
                    <a:gs pos="75000">
                      <a:srgbClr val="9C5252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9C5252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)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2607991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44482" y="1125905"/>
            <a:ext cx="3198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Доходы бюджета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 -15072,0тыс.руб.-исп.15374,9 тыс.руб.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44208" y="1125904"/>
            <a:ext cx="20882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Расходы бюджета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16467,6 тыс.руб.-исп.14698,8тыс.руб.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2276872"/>
            <a:ext cx="2880320" cy="43204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Налог на доходы физических лиц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план  2651,9 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исп. 2673,4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2780928"/>
            <a:ext cx="2880320" cy="43204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Акцизы план 1336,3-исп.1512,1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3284984"/>
            <a:ext cx="2880320" cy="43204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Налоги на совокупный доход  план 2833,8 исп.2835,6</a:t>
            </a:r>
            <a:endParaRPr lang="ru-RU" sz="11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3789040"/>
            <a:ext cx="2880320" cy="43204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Налог на имущество физических лиц  план 86,2-исп.86,4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58157" y="5805264"/>
            <a:ext cx="2889706" cy="43204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Безвозмездные поступления  план 3386,7-исп. 3386,7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58157" y="5301208"/>
            <a:ext cx="2889706" cy="432048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Неналоговые  доходы  план 28,5-исп. 37,5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67544" y="4797152"/>
            <a:ext cx="2880320" cy="43204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Государственная   пошлина  план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82,9-исп.82,8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70506" y="4293096"/>
            <a:ext cx="2877357" cy="43204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Земельный налог  план  4665,7-исп.4757,4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670627" y="2280563"/>
            <a:ext cx="2877357" cy="43204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Общегосударственные вопросы план  6895,5-исп.5173,8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670627" y="2780928"/>
            <a:ext cx="2877357" cy="43204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Национальная оборона  план 174,8-исп. 174,8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670627" y="5816044"/>
            <a:ext cx="2857601" cy="42126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Физ. культура и спорт план 20,9 исп.20,9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670627" y="4801829"/>
            <a:ext cx="2858718" cy="43204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Культура  план  5799,6-исп. 5799,5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670627" y="5301208"/>
            <a:ext cx="2858718" cy="432048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Охрана окружающей среды план 10,1-исп.10,1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670627" y="3789040"/>
            <a:ext cx="2863317" cy="43204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Национальная экономика  план 1653,1-исп.1647,0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670627" y="3284984"/>
            <a:ext cx="2861813" cy="432048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Национальная безопасность и правоохранительная  деятельность  план 66,4исп. 66,2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670627" y="4296172"/>
            <a:ext cx="2865074" cy="43204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Жилищно-коммунальное хозяйство план 1847,2-исп.1806,5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576221" y="2640457"/>
            <a:ext cx="1872208" cy="3168352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Численность населения:</a:t>
            </a:r>
          </a:p>
          <a:p>
            <a:pPr algn="ctr"/>
            <a:r>
              <a:rPr lang="ru-RU" sz="240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3837 </a:t>
            </a: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человек</a:t>
            </a:r>
            <a:endParaRPr lang="ru-RU" sz="2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0506" y="271503"/>
            <a:ext cx="8139986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Основные параметры бюджета 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Большекрепинского </a:t>
            </a: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сельского поселения 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за 2016 </a:t>
            </a: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год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38508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412776"/>
            <a:ext cx="8229600" cy="764704"/>
          </a:xfrm>
        </p:spPr>
        <p:txBody>
          <a:bodyPr/>
          <a:lstStyle/>
          <a:p>
            <a:r>
              <a:rPr lang="ru-RU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налоговых </a:t>
            </a:r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доходов </a:t>
            </a:r>
            <a:r>
              <a:rPr lang="ru-RU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sz="1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Большекрепинского </a:t>
            </a:r>
            <a:r>
              <a:rPr lang="ru-RU" sz="1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сельского поселения в </a:t>
            </a:r>
            <a:r>
              <a:rPr lang="ru-RU" sz="1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ru-RU" sz="1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году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643795122"/>
              </p:ext>
            </p:extLst>
          </p:nvPr>
        </p:nvGraphicFramePr>
        <p:xfrm>
          <a:off x="214282" y="1714488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78080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35983322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48754" y="1516337"/>
            <a:ext cx="15841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млн.рублей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44624"/>
            <a:ext cx="8856984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Безвозмездные поступления от других бюджетов бюджетной системы Российской Федерации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19700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3411" y="1525182"/>
            <a:ext cx="2770436" cy="79208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Культура- 5799,5 тыс.рублей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8465" y="2737955"/>
            <a:ext cx="2745382" cy="10801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Другие вопросы в области охраны окружающей среды-10,1 тыс.рублей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8464" y="5301208"/>
            <a:ext cx="2745383" cy="10801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Жилищно-коммунальное хозяйство- 1806,5 тыс.рублей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8465" y="4005064"/>
            <a:ext cx="2745382" cy="7920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Дорожный фонд  -1647,0тыс.рублей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139952" y="1412776"/>
            <a:ext cx="4248472" cy="129614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Учреждения культуры: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МБУК«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Большекрепинский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сельский Дом культуры»-4599,9 тыс.рублей  (в т.ч.областные 199,9 тыс.рублей)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МБУК«Большекрепинская сельская библиотека»-1199,6 тыс.рублей  (в т.ч областные  102,2 тыс.рублей)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139952" y="5013176"/>
            <a:ext cx="4248472" cy="172819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-Содержание и ремонт водопроводов-16,8тыс.рублей ,расходы  на уличного освещения-1430,0-благоустройство территории поселения -359,7 тыс.руб.лей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86248" y="3857628"/>
            <a:ext cx="4245947" cy="10801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Расходы на содержание и ремонт автомобильных дорог-1647,0 тыс.руб.( в том числе приобретение дорожных знаков 33,2 тыс.рублей)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139952" y="2924944"/>
            <a:ext cx="4248472" cy="79208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Организация сбора и вывоза бытовых отходов на территории сельского поселения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3275856" y="1772816"/>
            <a:ext cx="720080" cy="36004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3275856" y="3154490"/>
            <a:ext cx="720080" cy="360040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3347864" y="4221088"/>
            <a:ext cx="720080" cy="360040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3324736" y="5661248"/>
            <a:ext cx="720080" cy="360040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08504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Расходы бюджета 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Большекрепинского </a:t>
            </a:r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сельского поселения 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за 2016 </a:t>
            </a:r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год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71723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908720"/>
            <a:ext cx="3346501" cy="79208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Общегосударственные вопросы-5173,8тыс.рублей.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1" y="2931871"/>
            <a:ext cx="3346500" cy="142077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Защита населения и территории от ЧС природного и техногенного характера, гражданская оборона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66,2 тыс.рублей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9624" y="4805536"/>
            <a:ext cx="3346500" cy="79208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Мобилизационная и вневойсковая подготовка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174,8тыс.рублей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9624" y="5733256"/>
            <a:ext cx="3346500" cy="79208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Физическая культура и спорт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20,9 тыс.рублей.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27985" y="332656"/>
            <a:ext cx="4608512" cy="223224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-8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муниципальных служащих;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-1 технический персонал;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-5 обслуживающий персонал;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-содержание аппарата-4273,1 тыс.рублей;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--другие общегосударственные вопросы 470,7 тыс.рублей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-проведение выборов-430,0 тыс.рублей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427986" y="2708920"/>
            <a:ext cx="4608511" cy="187220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Расходы в области гражданской обороны, защиты населения и территорий от ЧС-66,2 тыс.рублей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427985" y="4805536"/>
            <a:ext cx="4608511" cy="79208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Осуществление первичного воинского учета на территории, где отсутствуют военные комиссариаты.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427985" y="5733256"/>
            <a:ext cx="4608511" cy="79208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Приобретение спортивной формы  для проведения  спортивных  мероприятий</a:t>
            </a:r>
          </a:p>
        </p:txBody>
      </p:sp>
      <p:sp>
        <p:nvSpPr>
          <p:cNvPr id="12" name="Стрелка вправо 11"/>
          <p:cNvSpPr/>
          <p:nvPr/>
        </p:nvSpPr>
        <p:spPr>
          <a:xfrm>
            <a:off x="3678772" y="1268760"/>
            <a:ext cx="720080" cy="36004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3678772" y="3462236"/>
            <a:ext cx="720080" cy="360040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3635896" y="5021560"/>
            <a:ext cx="720080" cy="360040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3657215" y="5949280"/>
            <a:ext cx="720080" cy="360040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960190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524</TotalTime>
  <Words>421</Words>
  <Application>Microsoft Office PowerPoint</Application>
  <PresentationFormat>Экран (4:3)</PresentationFormat>
  <Paragraphs>94</Paragraphs>
  <Slides>7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Исполнительная</vt:lpstr>
      <vt:lpstr>Отчет об исполении бюджета Большекрепинского сельского поселения Родионово-Несветайского района за 2016 год</vt:lpstr>
      <vt:lpstr>Слайд 2</vt:lpstr>
      <vt:lpstr>Слайд 3</vt:lpstr>
      <vt:lpstr>Структура налоговых доходов бюджета Большекрепинского сельского поселения в 2016 году 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Екатериновского сельского поселения Матвеево-Курганского района на 2014-2016 годы</dc:title>
  <dc:creator>Виктория</dc:creator>
  <cp:lastModifiedBy>User</cp:lastModifiedBy>
  <cp:revision>62</cp:revision>
  <dcterms:created xsi:type="dcterms:W3CDTF">2014-05-11T13:45:39Z</dcterms:created>
  <dcterms:modified xsi:type="dcterms:W3CDTF">2018-02-20T11:56:01Z</dcterms:modified>
</cp:coreProperties>
</file>